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86" r:id="rId5"/>
    <p:sldId id="259" r:id="rId6"/>
    <p:sldId id="263" r:id="rId7"/>
    <p:sldId id="264" r:id="rId8"/>
    <p:sldId id="265" r:id="rId9"/>
    <p:sldId id="283" r:id="rId10"/>
    <p:sldId id="266" r:id="rId11"/>
    <p:sldId id="284" r:id="rId12"/>
    <p:sldId id="271" r:id="rId13"/>
    <p:sldId id="287" r:id="rId14"/>
    <p:sldId id="282" r:id="rId15"/>
    <p:sldId id="280" r:id="rId16"/>
    <p:sldId id="289" r:id="rId17"/>
    <p:sldId id="267" r:id="rId18"/>
    <p:sldId id="285" r:id="rId19"/>
    <p:sldId id="276" r:id="rId20"/>
    <p:sldId id="277" r:id="rId21"/>
    <p:sldId id="268" r:id="rId22"/>
    <p:sldId id="278" r:id="rId23"/>
    <p:sldId id="269" r:id="rId24"/>
    <p:sldId id="279" r:id="rId25"/>
    <p:sldId id="28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ABA"/>
    <a:srgbClr val="7030A0"/>
    <a:srgbClr val="D31044"/>
    <a:srgbClr val="EA157A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15" autoAdjust="0"/>
    <p:restoredTop sz="94660"/>
  </p:normalViewPr>
  <p:slideViewPr>
    <p:cSldViewPr>
      <p:cViewPr>
        <p:scale>
          <a:sx n="80" d="100"/>
          <a:sy n="80" d="100"/>
        </p:scale>
        <p:origin x="-108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357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595C4-8D3A-40C1-9862-81748D7133E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0C352EAE-FD95-466D-B84B-F97908DE2F5C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1</a:t>
          </a:r>
        </a:p>
        <a:p>
          <a:r>
            <a:rPr lang="en-US" b="1" dirty="0" smtClean="0"/>
            <a:t>Flight Operations Requirements</a:t>
          </a:r>
          <a:endParaRPr lang="en-CA" b="1" dirty="0"/>
        </a:p>
      </dgm:t>
    </dgm:pt>
    <dgm:pt modelId="{95AED8AB-163B-4E8C-B7D7-16237837267D}" type="parTrans" cxnId="{76D63DCF-DD65-442A-9D09-3CD8D09E8B29}">
      <dgm:prSet/>
      <dgm:spPr/>
      <dgm:t>
        <a:bodyPr/>
        <a:lstStyle/>
        <a:p>
          <a:endParaRPr lang="en-CA"/>
        </a:p>
      </dgm:t>
    </dgm:pt>
    <dgm:pt modelId="{BDF6F45F-AC7C-40F8-B795-8EBAB533AFFE}" type="sibTrans" cxnId="{76D63DCF-DD65-442A-9D09-3CD8D09E8B29}">
      <dgm:prSet/>
      <dgm:spPr/>
      <dgm:t>
        <a:bodyPr/>
        <a:lstStyle/>
        <a:p>
          <a:endParaRPr lang="en-CA"/>
        </a:p>
      </dgm:t>
    </dgm:pt>
    <dgm:pt modelId="{83BA3347-05E7-4384-B372-33D3B095A087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2</a:t>
          </a:r>
        </a:p>
        <a:p>
          <a:r>
            <a:rPr lang="en-US" b="1" dirty="0" smtClean="0"/>
            <a:t>Regulatory and Certification</a:t>
          </a:r>
          <a:endParaRPr lang="en-CA" b="1" dirty="0"/>
        </a:p>
      </dgm:t>
    </dgm:pt>
    <dgm:pt modelId="{0F279251-3DFF-4564-B117-05E88DC17CDB}" type="parTrans" cxnId="{061A2136-8682-4D00-8398-33397D4DF9A1}">
      <dgm:prSet/>
      <dgm:spPr/>
      <dgm:t>
        <a:bodyPr/>
        <a:lstStyle/>
        <a:p>
          <a:endParaRPr lang="en-CA"/>
        </a:p>
      </dgm:t>
    </dgm:pt>
    <dgm:pt modelId="{E07A576A-0AD7-4E6C-B3D6-2F49C488F333}" type="sibTrans" cxnId="{061A2136-8682-4D00-8398-33397D4DF9A1}">
      <dgm:prSet/>
      <dgm:spPr/>
      <dgm:t>
        <a:bodyPr/>
        <a:lstStyle/>
        <a:p>
          <a:endParaRPr lang="en-CA"/>
        </a:p>
      </dgm:t>
    </dgm:pt>
    <dgm:pt modelId="{E44C0436-2203-4734-AE8A-FEADFF04BAF5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3</a:t>
          </a:r>
        </a:p>
        <a:p>
          <a:r>
            <a:rPr lang="en-US" b="1" dirty="0" smtClean="0">
              <a:solidFill>
                <a:schemeClr val="bg1"/>
              </a:solidFill>
            </a:rPr>
            <a:t>Technical Requirements</a:t>
          </a:r>
          <a:endParaRPr lang="en-CA" b="1" dirty="0">
            <a:solidFill>
              <a:schemeClr val="bg1"/>
            </a:solidFill>
          </a:endParaRPr>
        </a:p>
      </dgm:t>
    </dgm:pt>
    <dgm:pt modelId="{D437AEA0-3400-4DF1-B5B0-3E14402AE4ED}" type="parTrans" cxnId="{76470E31-D743-4531-8F21-9832BAC92B63}">
      <dgm:prSet/>
      <dgm:spPr/>
      <dgm:t>
        <a:bodyPr/>
        <a:lstStyle/>
        <a:p>
          <a:endParaRPr lang="en-CA"/>
        </a:p>
      </dgm:t>
    </dgm:pt>
    <dgm:pt modelId="{1CAEE832-EAEC-4E24-82A9-211E2E58E2D7}" type="sibTrans" cxnId="{76470E31-D743-4531-8F21-9832BAC92B63}">
      <dgm:prSet/>
      <dgm:spPr/>
      <dgm:t>
        <a:bodyPr/>
        <a:lstStyle/>
        <a:p>
          <a:endParaRPr lang="en-CA"/>
        </a:p>
      </dgm:t>
    </dgm:pt>
    <dgm:pt modelId="{F766B26D-12D2-49A4-8B23-389D1560AB54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 smtClean="0"/>
            <a:t>4</a:t>
          </a:r>
        </a:p>
        <a:p>
          <a:r>
            <a:rPr lang="en-US" b="1" dirty="0" smtClean="0"/>
            <a:t>Training Requirements</a:t>
          </a:r>
          <a:endParaRPr lang="en-CA" b="1" dirty="0"/>
        </a:p>
      </dgm:t>
    </dgm:pt>
    <dgm:pt modelId="{23CB8885-FD98-46C5-B5AE-B889E04101A2}" type="parTrans" cxnId="{BF1A8588-640F-402C-82A2-9E62F4A298F2}">
      <dgm:prSet/>
      <dgm:spPr/>
      <dgm:t>
        <a:bodyPr/>
        <a:lstStyle/>
        <a:p>
          <a:endParaRPr lang="en-CA"/>
        </a:p>
      </dgm:t>
    </dgm:pt>
    <dgm:pt modelId="{E7861C6A-1A2F-405B-85CC-0DF59C737905}" type="sibTrans" cxnId="{BF1A8588-640F-402C-82A2-9E62F4A298F2}">
      <dgm:prSet/>
      <dgm:spPr/>
      <dgm:t>
        <a:bodyPr/>
        <a:lstStyle/>
        <a:p>
          <a:endParaRPr lang="en-CA"/>
        </a:p>
      </dgm:t>
    </dgm:pt>
    <dgm:pt modelId="{D91838D6-0829-42EE-AA95-F3ABE871F971}" type="pres">
      <dgm:prSet presAssocID="{1F3595C4-8D3A-40C1-9862-81748D7133E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7219303-9C8F-4A67-8232-D07A099EC465}" type="pres">
      <dgm:prSet presAssocID="{1F3595C4-8D3A-40C1-9862-81748D7133E3}" presName="diamond" presStyleLbl="bgShp" presStyleIdx="0" presStyleCn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endParaRPr lang="en-CA"/>
        </a:p>
      </dgm:t>
    </dgm:pt>
    <dgm:pt modelId="{138727A5-5C7F-4271-A084-A84A04C4BD25}" type="pres">
      <dgm:prSet presAssocID="{1F3595C4-8D3A-40C1-9862-81748D7133E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CEFC2D-12BE-4669-A623-471476D862EB}" type="pres">
      <dgm:prSet presAssocID="{1F3595C4-8D3A-40C1-9862-81748D7133E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4A1EB5-4A40-46F0-8C44-E4BBCA02B7E4}" type="pres">
      <dgm:prSet presAssocID="{1F3595C4-8D3A-40C1-9862-81748D7133E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597110D-D5F5-4519-98AA-016F859CA9C8}" type="pres">
      <dgm:prSet presAssocID="{1F3595C4-8D3A-40C1-9862-81748D7133E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11E62AD-3536-4673-A38D-54178608894E}" type="presOf" srcId="{F766B26D-12D2-49A4-8B23-389D1560AB54}" destId="{1597110D-D5F5-4519-98AA-016F859CA9C8}" srcOrd="0" destOrd="0" presId="urn:microsoft.com/office/officeart/2005/8/layout/matrix3"/>
    <dgm:cxn modelId="{231AFC1D-4B61-4217-96E9-198F818F9CF0}" type="presOf" srcId="{83BA3347-05E7-4384-B372-33D3B095A087}" destId="{5FCEFC2D-12BE-4669-A623-471476D862EB}" srcOrd="0" destOrd="0" presId="urn:microsoft.com/office/officeart/2005/8/layout/matrix3"/>
    <dgm:cxn modelId="{1EDD3026-D338-4822-B491-2552D1388D2B}" type="presOf" srcId="{1F3595C4-8D3A-40C1-9862-81748D7133E3}" destId="{D91838D6-0829-42EE-AA95-F3ABE871F971}" srcOrd="0" destOrd="0" presId="urn:microsoft.com/office/officeart/2005/8/layout/matrix3"/>
    <dgm:cxn modelId="{74772934-D692-4DCC-8938-359F50B6E9F1}" type="presOf" srcId="{E44C0436-2203-4734-AE8A-FEADFF04BAF5}" destId="{554A1EB5-4A40-46F0-8C44-E4BBCA02B7E4}" srcOrd="0" destOrd="0" presId="urn:microsoft.com/office/officeart/2005/8/layout/matrix3"/>
    <dgm:cxn modelId="{DF527DD7-DAA2-4A1B-901E-86B0094E2648}" type="presOf" srcId="{0C352EAE-FD95-466D-B84B-F97908DE2F5C}" destId="{138727A5-5C7F-4271-A084-A84A04C4BD25}" srcOrd="0" destOrd="0" presId="urn:microsoft.com/office/officeart/2005/8/layout/matrix3"/>
    <dgm:cxn modelId="{76D63DCF-DD65-442A-9D09-3CD8D09E8B29}" srcId="{1F3595C4-8D3A-40C1-9862-81748D7133E3}" destId="{0C352EAE-FD95-466D-B84B-F97908DE2F5C}" srcOrd="0" destOrd="0" parTransId="{95AED8AB-163B-4E8C-B7D7-16237837267D}" sibTransId="{BDF6F45F-AC7C-40F8-B795-8EBAB533AFFE}"/>
    <dgm:cxn modelId="{061A2136-8682-4D00-8398-33397D4DF9A1}" srcId="{1F3595C4-8D3A-40C1-9862-81748D7133E3}" destId="{83BA3347-05E7-4384-B372-33D3B095A087}" srcOrd="1" destOrd="0" parTransId="{0F279251-3DFF-4564-B117-05E88DC17CDB}" sibTransId="{E07A576A-0AD7-4E6C-B3D6-2F49C488F333}"/>
    <dgm:cxn modelId="{76470E31-D743-4531-8F21-9832BAC92B63}" srcId="{1F3595C4-8D3A-40C1-9862-81748D7133E3}" destId="{E44C0436-2203-4734-AE8A-FEADFF04BAF5}" srcOrd="2" destOrd="0" parTransId="{D437AEA0-3400-4DF1-B5B0-3E14402AE4ED}" sibTransId="{1CAEE832-EAEC-4E24-82A9-211E2E58E2D7}"/>
    <dgm:cxn modelId="{BF1A8588-640F-402C-82A2-9E62F4A298F2}" srcId="{1F3595C4-8D3A-40C1-9862-81748D7133E3}" destId="{F766B26D-12D2-49A4-8B23-389D1560AB54}" srcOrd="3" destOrd="0" parTransId="{23CB8885-FD98-46C5-B5AE-B889E04101A2}" sibTransId="{E7861C6A-1A2F-405B-85CC-0DF59C737905}"/>
    <dgm:cxn modelId="{0E4A480E-17DC-4FFC-8BF1-E3CC6DFAC36E}" type="presParOf" srcId="{D91838D6-0829-42EE-AA95-F3ABE871F971}" destId="{87219303-9C8F-4A67-8232-D07A099EC465}" srcOrd="0" destOrd="0" presId="urn:microsoft.com/office/officeart/2005/8/layout/matrix3"/>
    <dgm:cxn modelId="{FE5CCA09-B789-48F1-A8BE-B1B8DCAB492D}" type="presParOf" srcId="{D91838D6-0829-42EE-AA95-F3ABE871F971}" destId="{138727A5-5C7F-4271-A084-A84A04C4BD25}" srcOrd="1" destOrd="0" presId="urn:microsoft.com/office/officeart/2005/8/layout/matrix3"/>
    <dgm:cxn modelId="{975A4F88-BA11-4DA8-9E46-4B05A42893BB}" type="presParOf" srcId="{D91838D6-0829-42EE-AA95-F3ABE871F971}" destId="{5FCEFC2D-12BE-4669-A623-471476D862EB}" srcOrd="2" destOrd="0" presId="urn:microsoft.com/office/officeart/2005/8/layout/matrix3"/>
    <dgm:cxn modelId="{A417AE5A-7ADE-406F-81B9-C9E834F7B105}" type="presParOf" srcId="{D91838D6-0829-42EE-AA95-F3ABE871F971}" destId="{554A1EB5-4A40-46F0-8C44-E4BBCA02B7E4}" srcOrd="3" destOrd="0" presId="urn:microsoft.com/office/officeart/2005/8/layout/matrix3"/>
    <dgm:cxn modelId="{03A0EF70-C30B-419D-9160-7B1C92D255C4}" type="presParOf" srcId="{D91838D6-0829-42EE-AA95-F3ABE871F971}" destId="{1597110D-D5F5-4519-98AA-016F859CA9C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595C4-8D3A-40C1-9862-81748D7133E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0C352EAE-FD95-466D-B84B-F97908DE2F5C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1</a:t>
          </a:r>
        </a:p>
        <a:p>
          <a:r>
            <a:rPr lang="en-US" b="1" dirty="0" smtClean="0"/>
            <a:t>Pedro    Rivas</a:t>
          </a:r>
        </a:p>
        <a:p>
          <a:r>
            <a:rPr lang="en-US" b="1" dirty="0" smtClean="0"/>
            <a:t>IATA</a:t>
          </a:r>
          <a:endParaRPr lang="en-CA" b="1" dirty="0"/>
        </a:p>
      </dgm:t>
    </dgm:pt>
    <dgm:pt modelId="{95AED8AB-163B-4E8C-B7D7-16237837267D}" type="parTrans" cxnId="{76D63DCF-DD65-442A-9D09-3CD8D09E8B29}">
      <dgm:prSet/>
      <dgm:spPr/>
      <dgm:t>
        <a:bodyPr/>
        <a:lstStyle/>
        <a:p>
          <a:endParaRPr lang="en-CA"/>
        </a:p>
      </dgm:t>
    </dgm:pt>
    <dgm:pt modelId="{BDF6F45F-AC7C-40F8-B795-8EBAB533AFFE}" type="sibTrans" cxnId="{76D63DCF-DD65-442A-9D09-3CD8D09E8B29}">
      <dgm:prSet/>
      <dgm:spPr/>
      <dgm:t>
        <a:bodyPr/>
        <a:lstStyle/>
        <a:p>
          <a:endParaRPr lang="en-CA"/>
        </a:p>
      </dgm:t>
    </dgm:pt>
    <dgm:pt modelId="{83BA3347-05E7-4384-B372-33D3B095A087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2</a:t>
          </a:r>
        </a:p>
        <a:p>
          <a:r>
            <a:rPr lang="en-US" b="1" dirty="0" smtClean="0"/>
            <a:t>Mark </a:t>
          </a:r>
          <a:r>
            <a:rPr lang="en-US" b="1" dirty="0" err="1" smtClean="0"/>
            <a:t>Steinbicker</a:t>
          </a:r>
          <a:endParaRPr lang="en-US" b="1" dirty="0" smtClean="0"/>
        </a:p>
        <a:p>
          <a:r>
            <a:rPr lang="en-US" b="1" dirty="0" smtClean="0"/>
            <a:t>FAA</a:t>
          </a:r>
          <a:endParaRPr lang="en-CA" b="1" dirty="0"/>
        </a:p>
      </dgm:t>
    </dgm:pt>
    <dgm:pt modelId="{0F279251-3DFF-4564-B117-05E88DC17CDB}" type="parTrans" cxnId="{061A2136-8682-4D00-8398-33397D4DF9A1}">
      <dgm:prSet/>
      <dgm:spPr/>
      <dgm:t>
        <a:bodyPr/>
        <a:lstStyle/>
        <a:p>
          <a:endParaRPr lang="en-CA"/>
        </a:p>
      </dgm:t>
    </dgm:pt>
    <dgm:pt modelId="{E07A576A-0AD7-4E6C-B3D6-2F49C488F333}" type="sibTrans" cxnId="{061A2136-8682-4D00-8398-33397D4DF9A1}">
      <dgm:prSet/>
      <dgm:spPr/>
      <dgm:t>
        <a:bodyPr/>
        <a:lstStyle/>
        <a:p>
          <a:endParaRPr lang="en-CA"/>
        </a:p>
      </dgm:t>
    </dgm:pt>
    <dgm:pt modelId="{E44C0436-2203-4734-AE8A-FEADFF04BAF5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3</a:t>
          </a:r>
        </a:p>
        <a:p>
          <a:r>
            <a:rPr lang="en-US" b="1" dirty="0" smtClean="0">
              <a:solidFill>
                <a:schemeClr val="bg1"/>
              </a:solidFill>
            </a:rPr>
            <a:t>Geoff </a:t>
          </a:r>
          <a:r>
            <a:rPr lang="en-US" b="1" dirty="0" err="1" smtClean="0">
              <a:solidFill>
                <a:schemeClr val="bg1"/>
              </a:solidFill>
            </a:rPr>
            <a:t>Burtenshaw</a:t>
          </a:r>
          <a:endParaRPr lang="en-US" b="1" dirty="0" smtClean="0">
            <a:solidFill>
              <a:schemeClr val="bg1"/>
            </a:solidFill>
          </a:endParaRPr>
        </a:p>
        <a:p>
          <a:r>
            <a:rPr lang="en-US" b="1" dirty="0" smtClean="0">
              <a:solidFill>
                <a:schemeClr val="bg1"/>
              </a:solidFill>
            </a:rPr>
            <a:t>UK CAA</a:t>
          </a:r>
          <a:endParaRPr lang="en-CA" b="1" dirty="0">
            <a:solidFill>
              <a:schemeClr val="bg1"/>
            </a:solidFill>
          </a:endParaRPr>
        </a:p>
      </dgm:t>
    </dgm:pt>
    <dgm:pt modelId="{D437AEA0-3400-4DF1-B5B0-3E14402AE4ED}" type="parTrans" cxnId="{76470E31-D743-4531-8F21-9832BAC92B63}">
      <dgm:prSet/>
      <dgm:spPr/>
      <dgm:t>
        <a:bodyPr/>
        <a:lstStyle/>
        <a:p>
          <a:endParaRPr lang="en-CA"/>
        </a:p>
      </dgm:t>
    </dgm:pt>
    <dgm:pt modelId="{1CAEE832-EAEC-4E24-82A9-211E2E58E2D7}" type="sibTrans" cxnId="{76470E31-D743-4531-8F21-9832BAC92B63}">
      <dgm:prSet/>
      <dgm:spPr/>
      <dgm:t>
        <a:bodyPr/>
        <a:lstStyle/>
        <a:p>
          <a:endParaRPr lang="en-CA"/>
        </a:p>
      </dgm:t>
    </dgm:pt>
    <dgm:pt modelId="{F766B26D-12D2-49A4-8B23-389D1560AB54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 smtClean="0"/>
            <a:t>4</a:t>
          </a:r>
        </a:p>
        <a:p>
          <a:r>
            <a:rPr lang="en-US" b="1" dirty="0" smtClean="0"/>
            <a:t>John        Sullivan</a:t>
          </a:r>
        </a:p>
        <a:p>
          <a:r>
            <a:rPr lang="en-US" b="1" dirty="0" smtClean="0"/>
            <a:t>CAE</a:t>
          </a:r>
          <a:endParaRPr lang="en-CA" b="1" dirty="0"/>
        </a:p>
      </dgm:t>
    </dgm:pt>
    <dgm:pt modelId="{23CB8885-FD98-46C5-B5AE-B889E04101A2}" type="parTrans" cxnId="{BF1A8588-640F-402C-82A2-9E62F4A298F2}">
      <dgm:prSet/>
      <dgm:spPr/>
      <dgm:t>
        <a:bodyPr/>
        <a:lstStyle/>
        <a:p>
          <a:endParaRPr lang="en-CA"/>
        </a:p>
      </dgm:t>
    </dgm:pt>
    <dgm:pt modelId="{E7861C6A-1A2F-405B-85CC-0DF59C737905}" type="sibTrans" cxnId="{BF1A8588-640F-402C-82A2-9E62F4A298F2}">
      <dgm:prSet/>
      <dgm:spPr/>
      <dgm:t>
        <a:bodyPr/>
        <a:lstStyle/>
        <a:p>
          <a:endParaRPr lang="en-CA"/>
        </a:p>
      </dgm:t>
    </dgm:pt>
    <dgm:pt modelId="{D91838D6-0829-42EE-AA95-F3ABE871F971}" type="pres">
      <dgm:prSet presAssocID="{1F3595C4-8D3A-40C1-9862-81748D7133E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7219303-9C8F-4A67-8232-D07A099EC465}" type="pres">
      <dgm:prSet presAssocID="{1F3595C4-8D3A-40C1-9862-81748D7133E3}" presName="diamond" presStyleLbl="bgShp" presStyleIdx="0" presStyleCnt="1" custScaleX="100163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endParaRPr lang="en-CA"/>
        </a:p>
      </dgm:t>
    </dgm:pt>
    <dgm:pt modelId="{138727A5-5C7F-4271-A084-A84A04C4BD25}" type="pres">
      <dgm:prSet presAssocID="{1F3595C4-8D3A-40C1-9862-81748D7133E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CEFC2D-12BE-4669-A623-471476D862EB}" type="pres">
      <dgm:prSet presAssocID="{1F3595C4-8D3A-40C1-9862-81748D7133E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4A1EB5-4A40-46F0-8C44-E4BBCA02B7E4}" type="pres">
      <dgm:prSet presAssocID="{1F3595C4-8D3A-40C1-9862-81748D7133E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597110D-D5F5-4519-98AA-016F859CA9C8}" type="pres">
      <dgm:prSet presAssocID="{1F3595C4-8D3A-40C1-9862-81748D7133E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432DF0D-600E-444C-850E-5E60BE4813CF}" type="presOf" srcId="{E44C0436-2203-4734-AE8A-FEADFF04BAF5}" destId="{554A1EB5-4A40-46F0-8C44-E4BBCA02B7E4}" srcOrd="0" destOrd="0" presId="urn:microsoft.com/office/officeart/2005/8/layout/matrix3"/>
    <dgm:cxn modelId="{6E75711D-6D10-412A-B057-B811168C918B}" type="presOf" srcId="{83BA3347-05E7-4384-B372-33D3B095A087}" destId="{5FCEFC2D-12BE-4669-A623-471476D862EB}" srcOrd="0" destOrd="0" presId="urn:microsoft.com/office/officeart/2005/8/layout/matrix3"/>
    <dgm:cxn modelId="{D7987D2E-56AC-4C81-AF6B-E5472F1EFF41}" type="presOf" srcId="{0C352EAE-FD95-466D-B84B-F97908DE2F5C}" destId="{138727A5-5C7F-4271-A084-A84A04C4BD25}" srcOrd="0" destOrd="0" presId="urn:microsoft.com/office/officeart/2005/8/layout/matrix3"/>
    <dgm:cxn modelId="{A6667F8F-1203-499F-93DD-4C02FB1D3994}" type="presOf" srcId="{F766B26D-12D2-49A4-8B23-389D1560AB54}" destId="{1597110D-D5F5-4519-98AA-016F859CA9C8}" srcOrd="0" destOrd="0" presId="urn:microsoft.com/office/officeart/2005/8/layout/matrix3"/>
    <dgm:cxn modelId="{76D63DCF-DD65-442A-9D09-3CD8D09E8B29}" srcId="{1F3595C4-8D3A-40C1-9862-81748D7133E3}" destId="{0C352EAE-FD95-466D-B84B-F97908DE2F5C}" srcOrd="0" destOrd="0" parTransId="{95AED8AB-163B-4E8C-B7D7-16237837267D}" sibTransId="{BDF6F45F-AC7C-40F8-B795-8EBAB533AFFE}"/>
    <dgm:cxn modelId="{061A2136-8682-4D00-8398-33397D4DF9A1}" srcId="{1F3595C4-8D3A-40C1-9862-81748D7133E3}" destId="{83BA3347-05E7-4384-B372-33D3B095A087}" srcOrd="1" destOrd="0" parTransId="{0F279251-3DFF-4564-B117-05E88DC17CDB}" sibTransId="{E07A576A-0AD7-4E6C-B3D6-2F49C488F333}"/>
    <dgm:cxn modelId="{18D7EDFF-05A4-4B63-953F-0C0ACAD2BC27}" type="presOf" srcId="{1F3595C4-8D3A-40C1-9862-81748D7133E3}" destId="{D91838D6-0829-42EE-AA95-F3ABE871F971}" srcOrd="0" destOrd="0" presId="urn:microsoft.com/office/officeart/2005/8/layout/matrix3"/>
    <dgm:cxn modelId="{76470E31-D743-4531-8F21-9832BAC92B63}" srcId="{1F3595C4-8D3A-40C1-9862-81748D7133E3}" destId="{E44C0436-2203-4734-AE8A-FEADFF04BAF5}" srcOrd="2" destOrd="0" parTransId="{D437AEA0-3400-4DF1-B5B0-3E14402AE4ED}" sibTransId="{1CAEE832-EAEC-4E24-82A9-211E2E58E2D7}"/>
    <dgm:cxn modelId="{BF1A8588-640F-402C-82A2-9E62F4A298F2}" srcId="{1F3595C4-8D3A-40C1-9862-81748D7133E3}" destId="{F766B26D-12D2-49A4-8B23-389D1560AB54}" srcOrd="3" destOrd="0" parTransId="{23CB8885-FD98-46C5-B5AE-B889E04101A2}" sibTransId="{E7861C6A-1A2F-405B-85CC-0DF59C737905}"/>
    <dgm:cxn modelId="{2E9722B6-7FD1-46ED-A375-E80F51B6422E}" type="presParOf" srcId="{D91838D6-0829-42EE-AA95-F3ABE871F971}" destId="{87219303-9C8F-4A67-8232-D07A099EC465}" srcOrd="0" destOrd="0" presId="urn:microsoft.com/office/officeart/2005/8/layout/matrix3"/>
    <dgm:cxn modelId="{36D603B7-AA3E-4EC8-86C5-BAF0A8D6CFB6}" type="presParOf" srcId="{D91838D6-0829-42EE-AA95-F3ABE871F971}" destId="{138727A5-5C7F-4271-A084-A84A04C4BD25}" srcOrd="1" destOrd="0" presId="urn:microsoft.com/office/officeart/2005/8/layout/matrix3"/>
    <dgm:cxn modelId="{16869BE3-EA21-4B67-AD88-E453FC2D016D}" type="presParOf" srcId="{D91838D6-0829-42EE-AA95-F3ABE871F971}" destId="{5FCEFC2D-12BE-4669-A623-471476D862EB}" srcOrd="2" destOrd="0" presId="urn:microsoft.com/office/officeart/2005/8/layout/matrix3"/>
    <dgm:cxn modelId="{4F4805A1-E9DB-4BE4-A5D3-D1EACB4EDF15}" type="presParOf" srcId="{D91838D6-0829-42EE-AA95-F3ABE871F971}" destId="{554A1EB5-4A40-46F0-8C44-E4BBCA02B7E4}" srcOrd="3" destOrd="0" presId="urn:microsoft.com/office/officeart/2005/8/layout/matrix3"/>
    <dgm:cxn modelId="{28AE5F65-B517-4B9C-B6EE-AC8151848724}" type="presParOf" srcId="{D91838D6-0829-42EE-AA95-F3ABE871F971}" destId="{1597110D-D5F5-4519-98AA-016F859CA9C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3595C4-8D3A-40C1-9862-81748D7133E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0C352EAE-FD95-466D-B84B-F97908DE2F5C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1</a:t>
          </a:r>
        </a:p>
        <a:p>
          <a:r>
            <a:rPr lang="en-US" b="1" dirty="0" smtClean="0"/>
            <a:t>Flight Operations Requirements</a:t>
          </a:r>
          <a:endParaRPr lang="en-CA" b="1" dirty="0"/>
        </a:p>
      </dgm:t>
    </dgm:pt>
    <dgm:pt modelId="{95AED8AB-163B-4E8C-B7D7-16237837267D}" type="parTrans" cxnId="{76D63DCF-DD65-442A-9D09-3CD8D09E8B29}">
      <dgm:prSet/>
      <dgm:spPr/>
      <dgm:t>
        <a:bodyPr/>
        <a:lstStyle/>
        <a:p>
          <a:endParaRPr lang="en-CA"/>
        </a:p>
      </dgm:t>
    </dgm:pt>
    <dgm:pt modelId="{BDF6F45F-AC7C-40F8-B795-8EBAB533AFFE}" type="sibTrans" cxnId="{76D63DCF-DD65-442A-9D09-3CD8D09E8B29}">
      <dgm:prSet/>
      <dgm:spPr/>
      <dgm:t>
        <a:bodyPr/>
        <a:lstStyle/>
        <a:p>
          <a:endParaRPr lang="en-CA"/>
        </a:p>
      </dgm:t>
    </dgm:pt>
    <dgm:pt modelId="{83BA3347-05E7-4384-B372-33D3B095A087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2</a:t>
          </a:r>
        </a:p>
        <a:p>
          <a:r>
            <a:rPr lang="en-US" b="1" dirty="0" smtClean="0"/>
            <a:t>Regulatory and Certification</a:t>
          </a:r>
          <a:endParaRPr lang="en-CA" b="1" dirty="0"/>
        </a:p>
      </dgm:t>
    </dgm:pt>
    <dgm:pt modelId="{0F279251-3DFF-4564-B117-05E88DC17CDB}" type="parTrans" cxnId="{061A2136-8682-4D00-8398-33397D4DF9A1}">
      <dgm:prSet/>
      <dgm:spPr/>
      <dgm:t>
        <a:bodyPr/>
        <a:lstStyle/>
        <a:p>
          <a:endParaRPr lang="en-CA"/>
        </a:p>
      </dgm:t>
    </dgm:pt>
    <dgm:pt modelId="{E07A576A-0AD7-4E6C-B3D6-2F49C488F333}" type="sibTrans" cxnId="{061A2136-8682-4D00-8398-33397D4DF9A1}">
      <dgm:prSet/>
      <dgm:spPr/>
      <dgm:t>
        <a:bodyPr/>
        <a:lstStyle/>
        <a:p>
          <a:endParaRPr lang="en-CA"/>
        </a:p>
      </dgm:t>
    </dgm:pt>
    <dgm:pt modelId="{E44C0436-2203-4734-AE8A-FEADFF04BAF5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3</a:t>
          </a:r>
        </a:p>
        <a:p>
          <a:r>
            <a:rPr lang="en-US" b="1" dirty="0" smtClean="0">
              <a:solidFill>
                <a:schemeClr val="bg1"/>
              </a:solidFill>
            </a:rPr>
            <a:t>Technical Requirements</a:t>
          </a:r>
          <a:endParaRPr lang="en-CA" b="1" dirty="0">
            <a:solidFill>
              <a:schemeClr val="bg1"/>
            </a:solidFill>
          </a:endParaRPr>
        </a:p>
      </dgm:t>
    </dgm:pt>
    <dgm:pt modelId="{D437AEA0-3400-4DF1-B5B0-3E14402AE4ED}" type="parTrans" cxnId="{76470E31-D743-4531-8F21-9832BAC92B63}">
      <dgm:prSet/>
      <dgm:spPr/>
      <dgm:t>
        <a:bodyPr/>
        <a:lstStyle/>
        <a:p>
          <a:endParaRPr lang="en-CA"/>
        </a:p>
      </dgm:t>
    </dgm:pt>
    <dgm:pt modelId="{1CAEE832-EAEC-4E24-82A9-211E2E58E2D7}" type="sibTrans" cxnId="{76470E31-D743-4531-8F21-9832BAC92B63}">
      <dgm:prSet/>
      <dgm:spPr/>
      <dgm:t>
        <a:bodyPr/>
        <a:lstStyle/>
        <a:p>
          <a:endParaRPr lang="en-CA"/>
        </a:p>
      </dgm:t>
    </dgm:pt>
    <dgm:pt modelId="{F766B26D-12D2-49A4-8B23-389D1560AB54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 smtClean="0"/>
            <a:t>4</a:t>
          </a:r>
        </a:p>
        <a:p>
          <a:r>
            <a:rPr lang="en-US" b="1" dirty="0" smtClean="0"/>
            <a:t>Training Requirements</a:t>
          </a:r>
          <a:endParaRPr lang="en-CA" b="1" dirty="0"/>
        </a:p>
      </dgm:t>
    </dgm:pt>
    <dgm:pt modelId="{23CB8885-FD98-46C5-B5AE-B889E04101A2}" type="parTrans" cxnId="{BF1A8588-640F-402C-82A2-9E62F4A298F2}">
      <dgm:prSet/>
      <dgm:spPr/>
      <dgm:t>
        <a:bodyPr/>
        <a:lstStyle/>
        <a:p>
          <a:endParaRPr lang="en-CA"/>
        </a:p>
      </dgm:t>
    </dgm:pt>
    <dgm:pt modelId="{E7861C6A-1A2F-405B-85CC-0DF59C737905}" type="sibTrans" cxnId="{BF1A8588-640F-402C-82A2-9E62F4A298F2}">
      <dgm:prSet/>
      <dgm:spPr/>
      <dgm:t>
        <a:bodyPr/>
        <a:lstStyle/>
        <a:p>
          <a:endParaRPr lang="en-CA"/>
        </a:p>
      </dgm:t>
    </dgm:pt>
    <dgm:pt modelId="{D91838D6-0829-42EE-AA95-F3ABE871F971}" type="pres">
      <dgm:prSet presAssocID="{1F3595C4-8D3A-40C1-9862-81748D7133E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7219303-9C8F-4A67-8232-D07A099EC465}" type="pres">
      <dgm:prSet presAssocID="{1F3595C4-8D3A-40C1-9862-81748D7133E3}" presName="diamond" presStyleLbl="bgShp" presStyleIdx="0" presStyleCn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endParaRPr lang="en-CA"/>
        </a:p>
      </dgm:t>
    </dgm:pt>
    <dgm:pt modelId="{138727A5-5C7F-4271-A084-A84A04C4BD25}" type="pres">
      <dgm:prSet presAssocID="{1F3595C4-8D3A-40C1-9862-81748D7133E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CEFC2D-12BE-4669-A623-471476D862EB}" type="pres">
      <dgm:prSet presAssocID="{1F3595C4-8D3A-40C1-9862-81748D7133E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4A1EB5-4A40-46F0-8C44-E4BBCA02B7E4}" type="pres">
      <dgm:prSet presAssocID="{1F3595C4-8D3A-40C1-9862-81748D7133E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597110D-D5F5-4519-98AA-016F859CA9C8}" type="pres">
      <dgm:prSet presAssocID="{1F3595C4-8D3A-40C1-9862-81748D7133E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43DAC7E-A3DA-4406-A444-44B49629338E}" type="presOf" srcId="{0C352EAE-FD95-466D-B84B-F97908DE2F5C}" destId="{138727A5-5C7F-4271-A084-A84A04C4BD25}" srcOrd="0" destOrd="0" presId="urn:microsoft.com/office/officeart/2005/8/layout/matrix3"/>
    <dgm:cxn modelId="{76D63DCF-DD65-442A-9D09-3CD8D09E8B29}" srcId="{1F3595C4-8D3A-40C1-9862-81748D7133E3}" destId="{0C352EAE-FD95-466D-B84B-F97908DE2F5C}" srcOrd="0" destOrd="0" parTransId="{95AED8AB-163B-4E8C-B7D7-16237837267D}" sibTransId="{BDF6F45F-AC7C-40F8-B795-8EBAB533AFFE}"/>
    <dgm:cxn modelId="{D7B3F525-100E-4100-A475-220EB16140DA}" type="presOf" srcId="{1F3595C4-8D3A-40C1-9862-81748D7133E3}" destId="{D91838D6-0829-42EE-AA95-F3ABE871F971}" srcOrd="0" destOrd="0" presId="urn:microsoft.com/office/officeart/2005/8/layout/matrix3"/>
    <dgm:cxn modelId="{7481E03D-6B3C-4C68-B6C3-501EAEE3BC59}" type="presOf" srcId="{F766B26D-12D2-49A4-8B23-389D1560AB54}" destId="{1597110D-D5F5-4519-98AA-016F859CA9C8}" srcOrd="0" destOrd="0" presId="urn:microsoft.com/office/officeart/2005/8/layout/matrix3"/>
    <dgm:cxn modelId="{061A2136-8682-4D00-8398-33397D4DF9A1}" srcId="{1F3595C4-8D3A-40C1-9862-81748D7133E3}" destId="{83BA3347-05E7-4384-B372-33D3B095A087}" srcOrd="1" destOrd="0" parTransId="{0F279251-3DFF-4564-B117-05E88DC17CDB}" sibTransId="{E07A576A-0AD7-4E6C-B3D6-2F49C488F333}"/>
    <dgm:cxn modelId="{AB5FA732-9BE1-4A0D-AA76-24A0DA299D8E}" type="presOf" srcId="{83BA3347-05E7-4384-B372-33D3B095A087}" destId="{5FCEFC2D-12BE-4669-A623-471476D862EB}" srcOrd="0" destOrd="0" presId="urn:microsoft.com/office/officeart/2005/8/layout/matrix3"/>
    <dgm:cxn modelId="{135F13AF-0E16-4A1D-9940-2DB81E2A6D7B}" type="presOf" srcId="{E44C0436-2203-4734-AE8A-FEADFF04BAF5}" destId="{554A1EB5-4A40-46F0-8C44-E4BBCA02B7E4}" srcOrd="0" destOrd="0" presId="urn:microsoft.com/office/officeart/2005/8/layout/matrix3"/>
    <dgm:cxn modelId="{76470E31-D743-4531-8F21-9832BAC92B63}" srcId="{1F3595C4-8D3A-40C1-9862-81748D7133E3}" destId="{E44C0436-2203-4734-AE8A-FEADFF04BAF5}" srcOrd="2" destOrd="0" parTransId="{D437AEA0-3400-4DF1-B5B0-3E14402AE4ED}" sibTransId="{1CAEE832-EAEC-4E24-82A9-211E2E58E2D7}"/>
    <dgm:cxn modelId="{BF1A8588-640F-402C-82A2-9E62F4A298F2}" srcId="{1F3595C4-8D3A-40C1-9862-81748D7133E3}" destId="{F766B26D-12D2-49A4-8B23-389D1560AB54}" srcOrd="3" destOrd="0" parTransId="{23CB8885-FD98-46C5-B5AE-B889E04101A2}" sibTransId="{E7861C6A-1A2F-405B-85CC-0DF59C737905}"/>
    <dgm:cxn modelId="{1AAF020C-1C20-4354-8F7D-B9611288A559}" type="presParOf" srcId="{D91838D6-0829-42EE-AA95-F3ABE871F971}" destId="{87219303-9C8F-4A67-8232-D07A099EC465}" srcOrd="0" destOrd="0" presId="urn:microsoft.com/office/officeart/2005/8/layout/matrix3"/>
    <dgm:cxn modelId="{6DCF0F42-5612-467A-ABAA-283A775314D1}" type="presParOf" srcId="{D91838D6-0829-42EE-AA95-F3ABE871F971}" destId="{138727A5-5C7F-4271-A084-A84A04C4BD25}" srcOrd="1" destOrd="0" presId="urn:microsoft.com/office/officeart/2005/8/layout/matrix3"/>
    <dgm:cxn modelId="{D142E153-D42A-4419-85B7-DE99EAF74BBE}" type="presParOf" srcId="{D91838D6-0829-42EE-AA95-F3ABE871F971}" destId="{5FCEFC2D-12BE-4669-A623-471476D862EB}" srcOrd="2" destOrd="0" presId="urn:microsoft.com/office/officeart/2005/8/layout/matrix3"/>
    <dgm:cxn modelId="{38EDD0ED-1B84-4FD2-878B-77431081E097}" type="presParOf" srcId="{D91838D6-0829-42EE-AA95-F3ABE871F971}" destId="{554A1EB5-4A40-46F0-8C44-E4BBCA02B7E4}" srcOrd="3" destOrd="0" presId="urn:microsoft.com/office/officeart/2005/8/layout/matrix3"/>
    <dgm:cxn modelId="{9EC68F8B-9722-4F31-904F-E229A6292774}" type="presParOf" srcId="{D91838D6-0829-42EE-AA95-F3ABE871F971}" destId="{1597110D-D5F5-4519-98AA-016F859CA9C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19303-9C8F-4A67-8232-D07A099EC465}">
      <dsp:nvSpPr>
        <dsp:cNvPr id="0" name=""/>
        <dsp:cNvSpPr/>
      </dsp:nvSpPr>
      <dsp:spPr>
        <a:xfrm>
          <a:off x="940048" y="0"/>
          <a:ext cx="4840311" cy="4840311"/>
        </a:xfrm>
        <a:prstGeom prst="diamond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727A5-5C7F-4271-A084-A84A04C4BD25}">
      <dsp:nvSpPr>
        <dsp:cNvPr id="0" name=""/>
        <dsp:cNvSpPr/>
      </dsp:nvSpPr>
      <dsp:spPr>
        <a:xfrm>
          <a:off x="1399877" y="459829"/>
          <a:ext cx="1887721" cy="188772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Flight Operations Requirements</a:t>
          </a:r>
          <a:endParaRPr lang="en-CA" sz="2000" b="1" kern="1200" dirty="0"/>
        </a:p>
      </dsp:txBody>
      <dsp:txXfrm>
        <a:off x="1492028" y="551980"/>
        <a:ext cx="1703419" cy="1703419"/>
      </dsp:txXfrm>
    </dsp:sp>
    <dsp:sp modelId="{5FCEFC2D-12BE-4669-A623-471476D862EB}">
      <dsp:nvSpPr>
        <dsp:cNvPr id="0" name=""/>
        <dsp:cNvSpPr/>
      </dsp:nvSpPr>
      <dsp:spPr>
        <a:xfrm>
          <a:off x="3432808" y="459829"/>
          <a:ext cx="1887721" cy="1887721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Regulatory and Certification</a:t>
          </a:r>
          <a:endParaRPr lang="en-CA" sz="2000" b="1" kern="1200" dirty="0"/>
        </a:p>
      </dsp:txBody>
      <dsp:txXfrm>
        <a:off x="3524959" y="551980"/>
        <a:ext cx="1703419" cy="1703419"/>
      </dsp:txXfrm>
    </dsp:sp>
    <dsp:sp modelId="{554A1EB5-4A40-46F0-8C44-E4BBCA02B7E4}">
      <dsp:nvSpPr>
        <dsp:cNvPr id="0" name=""/>
        <dsp:cNvSpPr/>
      </dsp:nvSpPr>
      <dsp:spPr>
        <a:xfrm>
          <a:off x="1399877" y="2492760"/>
          <a:ext cx="1887721" cy="1887721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Technical Requirements</a:t>
          </a:r>
          <a:endParaRPr lang="en-CA" sz="2000" b="1" kern="1200" dirty="0">
            <a:solidFill>
              <a:schemeClr val="bg1"/>
            </a:solidFill>
          </a:endParaRPr>
        </a:p>
      </dsp:txBody>
      <dsp:txXfrm>
        <a:off x="1492028" y="2584911"/>
        <a:ext cx="1703419" cy="1703419"/>
      </dsp:txXfrm>
    </dsp:sp>
    <dsp:sp modelId="{1597110D-D5F5-4519-98AA-016F859CA9C8}">
      <dsp:nvSpPr>
        <dsp:cNvPr id="0" name=""/>
        <dsp:cNvSpPr/>
      </dsp:nvSpPr>
      <dsp:spPr>
        <a:xfrm>
          <a:off x="3432808" y="2492760"/>
          <a:ext cx="1887721" cy="1887721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Training Requirements</a:t>
          </a:r>
          <a:endParaRPr lang="en-CA" sz="2000" b="1" kern="1200" dirty="0"/>
        </a:p>
      </dsp:txBody>
      <dsp:txXfrm>
        <a:off x="3524959" y="2584911"/>
        <a:ext cx="1703419" cy="1703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19303-9C8F-4A67-8232-D07A099EC465}">
      <dsp:nvSpPr>
        <dsp:cNvPr id="0" name=""/>
        <dsp:cNvSpPr/>
      </dsp:nvSpPr>
      <dsp:spPr>
        <a:xfrm>
          <a:off x="936103" y="0"/>
          <a:ext cx="4848201" cy="4840311"/>
        </a:xfrm>
        <a:prstGeom prst="diamond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727A5-5C7F-4271-A084-A84A04C4BD25}">
      <dsp:nvSpPr>
        <dsp:cNvPr id="0" name=""/>
        <dsp:cNvSpPr/>
      </dsp:nvSpPr>
      <dsp:spPr>
        <a:xfrm>
          <a:off x="1399877" y="459829"/>
          <a:ext cx="1887721" cy="188772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Pedro    Rivas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IATA</a:t>
          </a:r>
          <a:endParaRPr lang="en-CA" sz="2200" b="1" kern="1200" dirty="0"/>
        </a:p>
      </dsp:txBody>
      <dsp:txXfrm>
        <a:off x="1492028" y="551980"/>
        <a:ext cx="1703419" cy="1703419"/>
      </dsp:txXfrm>
    </dsp:sp>
    <dsp:sp modelId="{5FCEFC2D-12BE-4669-A623-471476D862EB}">
      <dsp:nvSpPr>
        <dsp:cNvPr id="0" name=""/>
        <dsp:cNvSpPr/>
      </dsp:nvSpPr>
      <dsp:spPr>
        <a:xfrm>
          <a:off x="3432808" y="459829"/>
          <a:ext cx="1887721" cy="1887721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Mark </a:t>
          </a:r>
          <a:r>
            <a:rPr lang="en-US" sz="2200" b="1" kern="1200" dirty="0" err="1" smtClean="0"/>
            <a:t>Steinbicker</a:t>
          </a:r>
          <a:endParaRPr lang="en-US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FAA</a:t>
          </a:r>
          <a:endParaRPr lang="en-CA" sz="2200" b="1" kern="1200" dirty="0"/>
        </a:p>
      </dsp:txBody>
      <dsp:txXfrm>
        <a:off x="3524959" y="551980"/>
        <a:ext cx="1703419" cy="1703419"/>
      </dsp:txXfrm>
    </dsp:sp>
    <dsp:sp modelId="{554A1EB5-4A40-46F0-8C44-E4BBCA02B7E4}">
      <dsp:nvSpPr>
        <dsp:cNvPr id="0" name=""/>
        <dsp:cNvSpPr/>
      </dsp:nvSpPr>
      <dsp:spPr>
        <a:xfrm>
          <a:off x="1399877" y="2492760"/>
          <a:ext cx="1887721" cy="1887721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3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Geoff </a:t>
          </a:r>
          <a:r>
            <a:rPr lang="en-US" sz="2200" b="1" kern="1200" dirty="0" err="1" smtClean="0">
              <a:solidFill>
                <a:schemeClr val="bg1"/>
              </a:solidFill>
            </a:rPr>
            <a:t>Burtenshaw</a:t>
          </a:r>
          <a:endParaRPr lang="en-US" sz="2200" b="1" kern="1200" dirty="0" smtClean="0">
            <a:solidFill>
              <a:schemeClr val="bg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UK CAA</a:t>
          </a:r>
          <a:endParaRPr lang="en-CA" sz="2200" b="1" kern="1200" dirty="0">
            <a:solidFill>
              <a:schemeClr val="bg1"/>
            </a:solidFill>
          </a:endParaRPr>
        </a:p>
      </dsp:txBody>
      <dsp:txXfrm>
        <a:off x="1492028" y="2584911"/>
        <a:ext cx="1703419" cy="1703419"/>
      </dsp:txXfrm>
    </dsp:sp>
    <dsp:sp modelId="{1597110D-D5F5-4519-98AA-016F859CA9C8}">
      <dsp:nvSpPr>
        <dsp:cNvPr id="0" name=""/>
        <dsp:cNvSpPr/>
      </dsp:nvSpPr>
      <dsp:spPr>
        <a:xfrm>
          <a:off x="3432808" y="2492760"/>
          <a:ext cx="1887721" cy="1887721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4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John        Sullivan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CAE</a:t>
          </a:r>
          <a:endParaRPr lang="en-CA" sz="2200" b="1" kern="1200" dirty="0"/>
        </a:p>
      </dsp:txBody>
      <dsp:txXfrm>
        <a:off x="3524959" y="2584911"/>
        <a:ext cx="1703419" cy="1703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19303-9C8F-4A67-8232-D07A099EC465}">
      <dsp:nvSpPr>
        <dsp:cNvPr id="0" name=""/>
        <dsp:cNvSpPr/>
      </dsp:nvSpPr>
      <dsp:spPr>
        <a:xfrm>
          <a:off x="940048" y="0"/>
          <a:ext cx="4840311" cy="4840311"/>
        </a:xfrm>
        <a:prstGeom prst="diamond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727A5-5C7F-4271-A084-A84A04C4BD25}">
      <dsp:nvSpPr>
        <dsp:cNvPr id="0" name=""/>
        <dsp:cNvSpPr/>
      </dsp:nvSpPr>
      <dsp:spPr>
        <a:xfrm>
          <a:off x="1399877" y="459829"/>
          <a:ext cx="1887721" cy="188772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Flight Operations Requirements</a:t>
          </a:r>
          <a:endParaRPr lang="en-CA" sz="2000" b="1" kern="1200" dirty="0"/>
        </a:p>
      </dsp:txBody>
      <dsp:txXfrm>
        <a:off x="1492028" y="551980"/>
        <a:ext cx="1703419" cy="1703419"/>
      </dsp:txXfrm>
    </dsp:sp>
    <dsp:sp modelId="{5FCEFC2D-12BE-4669-A623-471476D862EB}">
      <dsp:nvSpPr>
        <dsp:cNvPr id="0" name=""/>
        <dsp:cNvSpPr/>
      </dsp:nvSpPr>
      <dsp:spPr>
        <a:xfrm>
          <a:off x="3432808" y="459829"/>
          <a:ext cx="1887721" cy="1887721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Regulatory and Certification</a:t>
          </a:r>
          <a:endParaRPr lang="en-CA" sz="2000" b="1" kern="1200" dirty="0"/>
        </a:p>
      </dsp:txBody>
      <dsp:txXfrm>
        <a:off x="3524959" y="551980"/>
        <a:ext cx="1703419" cy="1703419"/>
      </dsp:txXfrm>
    </dsp:sp>
    <dsp:sp modelId="{554A1EB5-4A40-46F0-8C44-E4BBCA02B7E4}">
      <dsp:nvSpPr>
        <dsp:cNvPr id="0" name=""/>
        <dsp:cNvSpPr/>
      </dsp:nvSpPr>
      <dsp:spPr>
        <a:xfrm>
          <a:off x="1399877" y="2492760"/>
          <a:ext cx="1887721" cy="1887721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Technical Requirements</a:t>
          </a:r>
          <a:endParaRPr lang="en-CA" sz="2000" b="1" kern="1200" dirty="0">
            <a:solidFill>
              <a:schemeClr val="bg1"/>
            </a:solidFill>
          </a:endParaRPr>
        </a:p>
      </dsp:txBody>
      <dsp:txXfrm>
        <a:off x="1492028" y="2584911"/>
        <a:ext cx="1703419" cy="1703419"/>
      </dsp:txXfrm>
    </dsp:sp>
    <dsp:sp modelId="{1597110D-D5F5-4519-98AA-016F859CA9C8}">
      <dsp:nvSpPr>
        <dsp:cNvPr id="0" name=""/>
        <dsp:cNvSpPr/>
      </dsp:nvSpPr>
      <dsp:spPr>
        <a:xfrm>
          <a:off x="3432808" y="2492760"/>
          <a:ext cx="1887721" cy="1887721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Training Requirements</a:t>
          </a:r>
          <a:endParaRPr lang="en-CA" sz="2000" b="1" kern="1200" dirty="0"/>
        </a:p>
      </dsp:txBody>
      <dsp:txXfrm>
        <a:off x="3524959" y="2584911"/>
        <a:ext cx="1703419" cy="1703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10/17/2012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37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10/17/2012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4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2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2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085850"/>
          </a:xfrm>
          <a:prstGeom prst="rect">
            <a:avLst/>
          </a:prstGeo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Presentation 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ttps://authoring2010.icao.int/Meetings/PBN-Symposium/PublishingImages/FINAL%20-%20ICAO_BANNER_PBN_HQ_2012-10.jp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prstGeom prst="rect">
            <a:avLst/>
          </a:prstGeo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81" descr="C:\Users\fchouha\AppData\Local\Microsoft\Windows\Temporary Internet Files\Content.IE5\O977IQOG\MC900388676[1].wm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47516B"/>
              </a:clrFrom>
              <a:clrTo>
                <a:srgbClr val="47516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7446"/>
            <a:ext cx="1018947" cy="216000"/>
          </a:xfrm>
          <a:prstGeom prst="rect">
            <a:avLst/>
          </a:prstGeom>
          <a:noFill/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6603492"/>
            <a:ext cx="9144000" cy="254508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03437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levelThird</a:t>
            </a:r>
            <a:r>
              <a:rPr lang="en-US" dirty="0" smtClean="0"/>
              <a:t>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grpSp>
        <p:nvGrpSpPr>
          <p:cNvPr id="249" name="Group 248"/>
          <p:cNvGrpSpPr>
            <a:grpSpLocks noChangeAspect="1"/>
          </p:cNvGrpSpPr>
          <p:nvPr userDrawn="1"/>
        </p:nvGrpSpPr>
        <p:grpSpPr>
          <a:xfrm>
            <a:off x="6302284" y="-47959"/>
            <a:ext cx="1824152" cy="828000"/>
            <a:chOff x="2142896" y="2492082"/>
            <a:chExt cx="5203867" cy="2362084"/>
          </a:xfrm>
        </p:grpSpPr>
        <p:sp>
          <p:nvSpPr>
            <p:cNvPr id="250" name="Flowchart: Data 249"/>
            <p:cNvSpPr/>
            <p:nvPr/>
          </p:nvSpPr>
          <p:spPr>
            <a:xfrm rot="2878857">
              <a:off x="2175462" y="2459516"/>
              <a:ext cx="1785028" cy="1850159"/>
            </a:xfrm>
            <a:prstGeom prst="flowChartInputOutput">
              <a:avLst/>
            </a:prstGeom>
            <a:noFill/>
            <a:ln>
              <a:solidFill>
                <a:schemeClr val="bg1">
                  <a:lumMod val="85000"/>
                  <a:alpha val="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1" name="Flowchart: Data 250"/>
            <p:cNvSpPr/>
            <p:nvPr/>
          </p:nvSpPr>
          <p:spPr>
            <a:xfrm rot="3961976">
              <a:off x="3488590" y="2680689"/>
              <a:ext cx="1542517" cy="2075276"/>
            </a:xfrm>
            <a:prstGeom prst="flowChartInputOutput">
              <a:avLst/>
            </a:prstGeom>
            <a:noFill/>
            <a:ln>
              <a:solidFill>
                <a:schemeClr val="bg1">
                  <a:lumMod val="85000"/>
                  <a:alpha val="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2" name="Flowchart: Data 251"/>
            <p:cNvSpPr/>
            <p:nvPr/>
          </p:nvSpPr>
          <p:spPr>
            <a:xfrm rot="4007128">
              <a:off x="4888484" y="3235292"/>
              <a:ext cx="1536415" cy="1535704"/>
            </a:xfrm>
            <a:prstGeom prst="flowChartInputOutput">
              <a:avLst/>
            </a:prstGeom>
            <a:noFill/>
            <a:ln>
              <a:solidFill>
                <a:schemeClr val="bg1">
                  <a:lumMod val="85000"/>
                  <a:alpha val="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3" name="Flowchart: Data 252"/>
            <p:cNvSpPr>
              <a:spLocks noChangeAspect="1"/>
            </p:cNvSpPr>
            <p:nvPr/>
          </p:nvSpPr>
          <p:spPr>
            <a:xfrm rot="4867127">
              <a:off x="6036100" y="3543504"/>
              <a:ext cx="1145325" cy="1476000"/>
            </a:xfrm>
            <a:prstGeom prst="flowChartInputOutput">
              <a:avLst/>
            </a:prstGeom>
            <a:noFill/>
            <a:ln>
              <a:solidFill>
                <a:schemeClr val="bg1">
                  <a:lumMod val="85000"/>
                  <a:alpha val="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63" name="Title 3"/>
          <p:cNvSpPr>
            <a:spLocks noGrp="1"/>
          </p:cNvSpPr>
          <p:nvPr>
            <p:ph type="title"/>
          </p:nvPr>
        </p:nvSpPr>
        <p:spPr>
          <a:xfrm>
            <a:off x="0" y="-12911"/>
            <a:ext cx="9144000" cy="1143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pic>
        <p:nvPicPr>
          <p:cNvPr id="1028" name="Picture 4" descr="https://authoring2010.icao.int/Meetings/PBN-Symposium/PublishingImages/FINAL%20-%20ICAO_BANNER_PBN_HQ_2012-10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8" y="6609372"/>
            <a:ext cx="925897" cy="2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0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prstGeom prst="rect">
            <a:avLst/>
          </a:prstGeo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prstGeom prst="rect">
            <a:avLst/>
          </a:prstGeo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Project title (Insert, Header &amp; Footer)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alphaModFix amt="23000"/>
            <a:lum/>
          </a:blip>
          <a:srcRect/>
          <a:stretch>
            <a:fillRect l="-17000" t="-11000" r="-16000" b="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4" name="Rectangle 193"/>
          <p:cNvSpPr/>
          <p:nvPr userDrawn="1"/>
        </p:nvSpPr>
        <p:spPr>
          <a:xfrm>
            <a:off x="0" y="-2497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2"/>
          <p:cNvGrpSpPr>
            <a:grpSpLocks noChangeAspect="1"/>
          </p:cNvGrpSpPr>
          <p:nvPr userDrawn="1"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2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63" r:id="rId4"/>
    <p:sldLayoutId id="2147483675" r:id="rId5"/>
    <p:sldLayoutId id="2147483664" r:id="rId6"/>
    <p:sldLayoutId id="2147483665" r:id="rId7"/>
    <p:sldLayoutId id="2147483666" r:id="rId8"/>
    <p:sldLayoutId id="2147483667" r:id="rId9"/>
    <p:sldLayoutId id="2147483674" r:id="rId10"/>
    <p:sldLayoutId id="2147483672" r:id="rId11"/>
    <p:sldLayoutId id="2147483673" r:id="rId12"/>
    <p:sldLayoutId id="2147483668" r:id="rId13"/>
    <p:sldLayoutId id="2147483669" r:id="rId14"/>
    <p:sldLayoutId id="2147483670" r:id="rId15"/>
    <p:sldLayoutId id="2147483671" r:id="rId16"/>
  </p:sldLayoutIdLst>
  <p:timing>
    <p:tnLst>
      <p:par>
        <p:cTn id="1" dur="indefinite" restart="never" nodeType="tmRoot"/>
      </p:par>
    </p:tnLst>
  </p:timing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hyperlink" Target="http://www.radaero.com/" TargetMode="External"/><Relationship Id="rId1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hyperlink" Target="http://www.radaero.com/" TargetMode="External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bn@icao.in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hyperlink" Target="http://www.radaero.com/" TargetMode="External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bn@icao.i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 and Exhibitors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-59244" y="1158137"/>
            <a:ext cx="9260433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2" descr="C:\Users\jmacdonald\AppData\Local\Microsoft\Windows\Temporary Internet Files\Content.Outlook\LKH2VAHY\corp_blu_horz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7769"/>
          <a:stretch/>
        </p:blipFill>
        <p:spPr bwMode="auto">
          <a:xfrm>
            <a:off x="5908031" y="4423416"/>
            <a:ext cx="3231420" cy="10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rebull.biz/images/rebull/final_logos/Honewel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9546"/>
            <a:ext cx="3735233" cy="6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file2fly.atns.co.za/AesRepository/images/common/ATN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7" y="2911356"/>
            <a:ext cx="1444226" cy="155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odigsingapore.com/en/imgs/LOGO_IDS_300_D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75597"/>
            <a:ext cx="3098206" cy="12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keeparthappening.org/images/uploads/Logos/boeing%20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61" y="2564908"/>
            <a:ext cx="4272805" cy="9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atalink.org/Images/CorporateLogos/LogoJPGs/jeppes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41" y="3552838"/>
            <a:ext cx="2912660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ncrypted-tbn2.gstatic.com/images?q=tbn:ANd9GcR8Rof-C0CHQf36C-9sy_HnDawApWxC-J6tVYuuVQ4kN5QaG3GnI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21529"/>
            <a:ext cx="2441556" cy="6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adiola Aerospace">
            <a:hlinkClick r:id="rId9" tooltip="Radiola Aerospac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624352"/>
            <a:ext cx="3333747" cy="7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macdonald\AppData\Local\Microsoft\Windows\Temporary Internet Files\Content.Outlook\LKH2VAHY\avitech logo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11776" r="8982" b="4182"/>
          <a:stretch/>
        </p:blipFill>
        <p:spPr bwMode="auto">
          <a:xfrm>
            <a:off x="6405066" y="2206791"/>
            <a:ext cx="2734385" cy="14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escription: O:\RGA\EVENTS\Events 2012\PBN 2012\6-Confirmed Exhibitors\ENAC\Enac Logo.t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96" y="5432072"/>
            <a:ext cx="1722404" cy="11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S:\Common\Shared\ANB\PBN Symposium\PBN 2012 Sponsor_Exhibitor Directory\CGX-LogoSeul_Noi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25" y="4384501"/>
            <a:ext cx="1621749" cy="11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3" b="18791"/>
          <a:stretch/>
        </p:blipFill>
        <p:spPr bwMode="auto">
          <a:xfrm>
            <a:off x="86732" y="1371600"/>
            <a:ext cx="4369277" cy="120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O:\RGA\EVENTS\Events 2012\PBN 2012\14-Digital Frames\Logos\Monogram_PMS7455_HR_WOR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11" y="5016847"/>
            <a:ext cx="1627689" cy="16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 and Exhibitors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-59244" y="1158137"/>
            <a:ext cx="9260433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2" descr="C:\Users\jmacdonald\AppData\Local\Microsoft\Windows\Temporary Internet Files\Content.Outlook\LKH2VAHY\corp_blu_horz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7769"/>
          <a:stretch/>
        </p:blipFill>
        <p:spPr bwMode="auto">
          <a:xfrm>
            <a:off x="5908031" y="4423416"/>
            <a:ext cx="3231420" cy="10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rebull.biz/images/rebull/final_logos/Honewel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9546"/>
            <a:ext cx="3735233" cy="6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file2fly.atns.co.za/AesRepository/images/common/ATN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7" y="2911356"/>
            <a:ext cx="1444226" cy="155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odigsingapore.com/en/imgs/LOGO_IDS_300_D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75597"/>
            <a:ext cx="3098206" cy="12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keeparthappening.org/images/uploads/Logos/boeing%20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61" y="2564908"/>
            <a:ext cx="4272805" cy="9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atalink.org/Images/CorporateLogos/LogoJPGs/jeppes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41" y="3552838"/>
            <a:ext cx="2912660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ncrypted-tbn2.gstatic.com/images?q=tbn:ANd9GcR8Rof-C0CHQf36C-9sy_HnDawApWxC-J6tVYuuVQ4kN5QaG3GnI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21529"/>
            <a:ext cx="2441556" cy="6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adiola Aerospace">
            <a:hlinkClick r:id="rId9" tooltip="Radiola Aerospac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624352"/>
            <a:ext cx="3333747" cy="7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macdonald\AppData\Local\Microsoft\Windows\Temporary Internet Files\Content.Outlook\LKH2VAHY\avitech logo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11776" r="8982" b="4182"/>
          <a:stretch/>
        </p:blipFill>
        <p:spPr bwMode="auto">
          <a:xfrm>
            <a:off x="6405066" y="2206791"/>
            <a:ext cx="2734385" cy="14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escription: O:\RGA\EVENTS\Events 2012\PBN 2012\6-Confirmed Exhibitors\ENAC\Enac Logo.t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96" y="5432072"/>
            <a:ext cx="1722404" cy="11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S:\Common\Shared\ANB\PBN Symposium\PBN 2012 Sponsor_Exhibitor Directory\CGX-LogoSeul_Noi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25" y="4384501"/>
            <a:ext cx="1621749" cy="11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3" b="18791"/>
          <a:stretch/>
        </p:blipFill>
        <p:spPr bwMode="auto">
          <a:xfrm>
            <a:off x="86732" y="1371600"/>
            <a:ext cx="4369277" cy="120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O:\RGA\EVENTS\Events 2012\PBN 2012\14-Digital Frames\Logos\Monogram_PMS7455_HR_WOR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11" y="5016847"/>
            <a:ext cx="1627689" cy="16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1295400"/>
          </a:xfrm>
        </p:spPr>
        <p:txBody>
          <a:bodyPr/>
          <a:lstStyle/>
          <a:p>
            <a:r>
              <a:rPr lang="en-GB" sz="4000" b="1" dirty="0" smtClean="0"/>
              <a:t>WORKSHOP B – PBN IN THE COCKPIT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“Helping you prepare for PBN Flight Operations”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447799"/>
          </a:xfrm>
        </p:spPr>
        <p:txBody>
          <a:bodyPr>
            <a:normAutofit/>
          </a:bodyPr>
          <a:lstStyle/>
          <a:p>
            <a:r>
              <a:rPr lang="en-GB" dirty="0" smtClean="0"/>
              <a:t>Moderator:  Jeff MacDonald (ICAO)</a:t>
            </a:r>
          </a:p>
          <a:p>
            <a:r>
              <a:rPr lang="en-GB" dirty="0" smtClean="0"/>
              <a:t>18 October 2012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530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1053889"/>
          </a:xfrm>
        </p:spPr>
        <p:txBody>
          <a:bodyPr/>
          <a:lstStyle/>
          <a:p>
            <a:r>
              <a:rPr lang="en-US" dirty="0" smtClean="0"/>
              <a:t>Today’s Workshop Program</a:t>
            </a:r>
            <a:endParaRPr lang="en-CA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60874932"/>
              </p:ext>
            </p:extLst>
          </p:nvPr>
        </p:nvGraphicFramePr>
        <p:xfrm>
          <a:off x="1403648" y="1412776"/>
          <a:ext cx="672040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3429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Completed</a:t>
            </a:r>
            <a:endParaRPr lang="en-CA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r>
              <a:rPr lang="en-US" sz="3600" dirty="0" smtClean="0"/>
              <a:t>Questions can be submitted directly by email to: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/>
              </a:rPr>
              <a:t>pbn@icao.int</a:t>
            </a:r>
            <a:endParaRPr lang="en-US" sz="3200" dirty="0" smtClean="0"/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dirty="0" smtClean="0"/>
              <a:t>Or you can use the microphone available in the aisles </a:t>
            </a:r>
          </a:p>
          <a:p>
            <a:pPr marL="457200" lvl="1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32657"/>
            <a:ext cx="9144000" cy="1143000"/>
          </a:xfrm>
        </p:spPr>
        <p:txBody>
          <a:bodyPr/>
          <a:lstStyle/>
          <a:p>
            <a:r>
              <a:rPr lang="en-US" dirty="0" smtClean="0"/>
              <a:t>Questions for the Panel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05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1295400"/>
          </a:xfrm>
        </p:spPr>
        <p:txBody>
          <a:bodyPr/>
          <a:lstStyle/>
          <a:p>
            <a:r>
              <a:rPr lang="en-GB" sz="4000" b="1" dirty="0" smtClean="0"/>
              <a:t>WORKSHOP B – PBN IN THE COCKPIT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“Helping you prepare for PBN Flight Operations”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447799"/>
          </a:xfrm>
        </p:spPr>
        <p:txBody>
          <a:bodyPr>
            <a:normAutofit/>
          </a:bodyPr>
          <a:lstStyle/>
          <a:p>
            <a:r>
              <a:rPr lang="en-GB" dirty="0" smtClean="0"/>
              <a:t>Regulatory and Certification Forum</a:t>
            </a:r>
          </a:p>
          <a:p>
            <a:r>
              <a:rPr lang="en-GB" dirty="0" smtClean="0"/>
              <a:t>Champion:   Mark </a:t>
            </a:r>
            <a:r>
              <a:rPr lang="en-GB" dirty="0" err="1" smtClean="0"/>
              <a:t>Steinbicker</a:t>
            </a:r>
            <a:r>
              <a:rPr lang="en-GB" dirty="0" smtClean="0"/>
              <a:t> (FAA)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32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45277"/>
            <a:ext cx="9144000" cy="188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933450"/>
          </a:xfrm>
        </p:spPr>
        <p:txBody>
          <a:bodyPr/>
          <a:lstStyle/>
          <a:p>
            <a:r>
              <a:rPr lang="en-GB" sz="4400" b="1" dirty="0" smtClean="0"/>
              <a:t>COFFEE / REFRESHMENT BREAK</a:t>
            </a:r>
            <a:endParaRPr lang="en-GB" sz="4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0322" y="3733800"/>
            <a:ext cx="7772400" cy="2743200"/>
          </a:xfrm>
          <a:prstGeom prst="rect">
            <a:avLst/>
          </a:prstGeom>
        </p:spPr>
        <p:txBody>
          <a:bodyPr lIns="45720" rIns="45720"/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0015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 smtClean="0"/>
              <a:t>Sponsored by</a:t>
            </a:r>
          </a:p>
          <a:p>
            <a:endParaRPr lang="en-GB" sz="2800" b="1" dirty="0"/>
          </a:p>
        </p:txBody>
      </p:sp>
      <p:pic>
        <p:nvPicPr>
          <p:cNvPr id="3081" name="Picture 9" descr="http://www.rebull.biz/images/rebull/final_logos/Honewel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13561"/>
            <a:ext cx="3665562" cy="6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3" b="18791"/>
          <a:stretch/>
        </p:blipFill>
        <p:spPr bwMode="auto">
          <a:xfrm>
            <a:off x="16823" y="5025026"/>
            <a:ext cx="5257800" cy="14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0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1295400"/>
          </a:xfrm>
        </p:spPr>
        <p:txBody>
          <a:bodyPr/>
          <a:lstStyle/>
          <a:p>
            <a:r>
              <a:rPr lang="en-GB" sz="4000" b="1" dirty="0" smtClean="0"/>
              <a:t>WORKSHOP B – PBN IN THE COCKPIT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“Helping you prepare for PBN Flight Operations”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447799"/>
          </a:xfrm>
        </p:spPr>
        <p:txBody>
          <a:bodyPr>
            <a:normAutofit/>
          </a:bodyPr>
          <a:lstStyle/>
          <a:p>
            <a:r>
              <a:rPr lang="en-GB" dirty="0" smtClean="0"/>
              <a:t>Regulatory and Certification Forum</a:t>
            </a:r>
          </a:p>
          <a:p>
            <a:r>
              <a:rPr lang="en-GB" dirty="0" smtClean="0"/>
              <a:t>Champion:   Mark </a:t>
            </a:r>
            <a:r>
              <a:rPr lang="en-GB" dirty="0" err="1" smtClean="0"/>
              <a:t>Steinbicker</a:t>
            </a:r>
            <a:r>
              <a:rPr lang="en-GB" dirty="0" smtClean="0"/>
              <a:t> (FAA)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72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03251"/>
            <a:ext cx="9144000" cy="212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933450"/>
          </a:xfrm>
        </p:spPr>
        <p:txBody>
          <a:bodyPr/>
          <a:lstStyle/>
          <a:p>
            <a:r>
              <a:rPr lang="en-GB" sz="4400" b="1" dirty="0" smtClean="0"/>
              <a:t>LUNCH</a:t>
            </a:r>
            <a:endParaRPr lang="en-GB" sz="4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0322" y="3657600"/>
            <a:ext cx="7772400" cy="2819400"/>
          </a:xfrm>
          <a:prstGeom prst="rect">
            <a:avLst/>
          </a:prstGeom>
        </p:spPr>
        <p:txBody>
          <a:bodyPr lIns="45720" rIns="45720"/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0015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 smtClean="0"/>
              <a:t>Sponsored by</a:t>
            </a:r>
          </a:p>
          <a:p>
            <a:endParaRPr lang="en-GB" sz="2800" b="1" dirty="0"/>
          </a:p>
        </p:txBody>
      </p:sp>
      <p:sp>
        <p:nvSpPr>
          <p:cNvPr id="5" name="AutoShape 2" descr="data:image/jpeg;base64,/9j/4AAQSkZJRgABAQAAAQABAAD/2wBDAAkGBwgHBgkIBwgKCgkLDRYPDQwMDRsUFRAWIB0iIiAdHx8kKDQsJCYxJx8fLT0tMTU3Ojo6Iys/RD84QzQ5Ojf/2wBDAQoKCg0MDRoPDxo3JR8lNzc3Nzc3Nzc3Nzc3Nzc3Nzc3Nzc3Nzc3Nzc3Nzc3Nzc3Nzc3Nzc3Nzc3Nzc3Nzc3Nzf/wAARCABaAGgDASIAAhEBAxEB/8QAGwABAAIDAQEAAAAAAAAAAAAAAAQFAgMGAQf/xAA1EAACAQMCBAQFAgQHAAAAAAABAgMABBEFIQYSMUETUWGBIjJxkaEHFGKSscEVM0JSotHh/8QAGQEBAAMBAQAAAAAAAAAAAAAAAAECAwQF/8QAJBEAAgIBAwQCAwAAAAAAAAAAAAECEQMSITEEE2GBQfAiUdH/2gAMAwEAAhEDEQA/APuNKUoBSlKAUrTLdQxMEeQBj26nqB/cfetCagjzW0aq2LmIyI2NtsbH1+L8VNMi0TaVUR6jfugJ09lYqCQc7H48j/iv81ZHUp1kKPZuPiYcxBC4DqoOcdwSfb3ppZXWi1pUG21S3nkSPLJI5IVWG5IGSNvLvU1WDDIORUVRZNPg9pSlCRSlKAUpSgMXdUUsxwoGST2FVs1zPeqRpsqoUcrIHXdSCCM/wkDG2/xA1OvLZLu3aF2dQ3RkOGU9iD51EnvrXTStvyMcAbIBsKlbFWmz210yKMEzEzMe779iPfY4yeoArfcXNpYx81zNDbx7nMjBB69aSxC8hUpPIkbjOYjgsPr1Htg1Vy8PcO2ym5vbKzcqPiuL3Ere7yEn81Kpvcq7S2Mm4t4cU4OtWGfSdTUuy1nS784sdRtLg+UUysfsDVQNa4NQcqXmjlf4OQj8bV7BZcG64zi1t9Gu5B83giMuv1xuK0cIpbpoopybpNMv2tomkEvhqJFzyuAMgnYmq1rW809ka0kDwKMFGG+BgDp2A5jtuSa3WekJp5xY3VykWc+DLKZU9uYkr9AQPSpF3qFvaOqTMeYjOAM4FZ3XBpVrcytLuO4AAyr75Vuu3XHmM7ZG1Sahx2cDXC3UZ+bDbdGOMA/YnbpuT1NTKhllfyKUpUEilKUAqBfaXDeSiV2dWAweXuKn0oCri1EJfiwSHEa/ADnfYf0qS+nWUkommt45ZRuryjnK/TPT2qQY0DGQIviYxzY3+9QtPF3Kky6iilSfhBA38/bpQhqzGTWNIgZo5NQs0ZfmXxV2+tZCHSdWiWRY7O7jz8LqFcA+h863y3dnasI5biCE9lZwv4rIxxnM8UcZl5fhfAyffyq11wVq+TRdSx6XahlV3HNyqGcn8nJqK9nHq6R3as0RI5WXGehqTYC4uIJF1KJTvsGUb+1TURY1CooVR0AGwqpc8hjWKJI1+VAAKzpSgFKUoBSlePnlPLjmxtnpQHHcbcaHh+6hsrG3S5u2XxJFbOETfHTucE/QfSsOC+Nn4hmubW5t4obtE8SFUY4kHQ9e4OPv6VEtf0/vZdXuNT1PWm/dSksJLSMKQSMH5s7Y2A8qhWX6cappWqxXum6nbj9vLzReIjZK+TY8xsceddyj03b03v8Avfk8++q7mqvxvjbg3atx7rmiXEdvquiW0Uzx+IFW45tskdRnuDXQ8PanrGvWrPf6aLC2mhWS3njnDlw2/TqNv61V8b8F33EeqQ3lvc28KpbiIrJknIZj2HTeun0+P/BOHrK3uDztaW0cTlO5VQuR6bVnkeHtLSlq+eTXEs3depvSuOCfGFhjRGkycBcsd2P/AHVbrM76RZX+rAtMsFuzi3LcqkgZ69vt3qPrPEml6ZPYx3vMWnIcHkz4CdPEf/auSFz6+hrZrobV9N1LSbUYnkt2VWk2TJHmM+flWCjTTlwzocrTUeUc/wAOfqRZ6pei01C2Fg77RSGXnRj5E4GD5VIg49tufWzeWbww6VJ4ZdH5zKfEZAAMDGSB1Pf3qlb9NJZeHIY2a3i1iJny6MTHKpYkBjjPQ9cbetb+FuD9d0a01dWawM93CqQl2MiAgtksCvr612Th01Nxfr3/AA4oS6pNKS9+iXp3H13q0kg0nh97hUO4a9jjf+U/2rrdKvJ72zWe5sprKQkgwzEFhg4zscV821LgfXb6LwW0jQIH5gRPal4/x0/FdlwLw/ecO6U9rfXYnd351RCSkQwByrn6Z6Cs88MKjcHv98mmCebVU1sdJSlK5DsFKUoBSlKAwdjyN4eC4Gwz3rn9T4hbRNGmvdVQCTm5YIuhlbHT/wB8ql22m3EOpNctIGTLHY7tntVQvD0+sandanxNaxzKgMdjYBwyonXmJ6cx2+n2xpjUbuXBnlcqqHLPm9tfyaqOIL/U75EupbTCqWUeIecHkUHsAvQb7V1f6b8XM8a6JfsDKq4s5GPzYH+Wf7em3YZk8L8Cr+y1Ftf023S5mkbwFVgwiXH+nHTc/gVo4f4Febh65tdX09bLVEbNtepIGbzB+E9jt9MYr0MuTBOMovx9R5uLFnhKMl5+s73TJrqaJjeR8jBttsZH0qbXL6cmv3mixw6tbGG9hfldhIpE47MMHb1BxXQWEUsNpHHO3M4G5zn2rzJKnR6kZalZIpSlQWFKUoBSlKAUpSgFKUoBSlKAUpSgFKUoBSlKA//Z"/>
          <p:cNvSpPr>
            <a:spLocks noChangeAspect="1" noChangeArrowheads="1"/>
          </p:cNvSpPr>
          <p:nvPr/>
        </p:nvSpPr>
        <p:spPr bwMode="auto">
          <a:xfrm>
            <a:off x="155575" y="-411163"/>
            <a:ext cx="9906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0" name="Picture 2" descr="http://www.nodigsingapore.com/en/imgs/LOGO_IDS_300_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22" y="4733078"/>
            <a:ext cx="4114800" cy="16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2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1295400"/>
          </a:xfrm>
        </p:spPr>
        <p:txBody>
          <a:bodyPr/>
          <a:lstStyle/>
          <a:p>
            <a:r>
              <a:rPr lang="en-GB" sz="4000" b="1" dirty="0" smtClean="0"/>
              <a:t>WORKSHOP B – PBN IN THE COCKPIT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“Helping you prepare for PBN Flight Operations”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010400" cy="1447799"/>
          </a:xfrm>
        </p:spPr>
        <p:txBody>
          <a:bodyPr>
            <a:normAutofit/>
          </a:bodyPr>
          <a:lstStyle/>
          <a:p>
            <a:r>
              <a:rPr lang="en-GB" dirty="0" smtClean="0"/>
              <a:t>Technical Requirements Forum</a:t>
            </a:r>
          </a:p>
          <a:p>
            <a:r>
              <a:rPr lang="en-GB" dirty="0" smtClean="0"/>
              <a:t>Champion:   Geoff Burtenshaw (UK CAA)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32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03251"/>
            <a:ext cx="9144000" cy="212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933450"/>
          </a:xfrm>
        </p:spPr>
        <p:txBody>
          <a:bodyPr/>
          <a:lstStyle/>
          <a:p>
            <a:r>
              <a:rPr lang="en-GB" sz="4400" b="1" dirty="0" smtClean="0"/>
              <a:t>COFFEE / REFRESHMENT BREAK</a:t>
            </a:r>
            <a:endParaRPr lang="en-GB" sz="4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0322" y="3657600"/>
            <a:ext cx="7772400" cy="2819400"/>
          </a:xfrm>
          <a:prstGeom prst="rect">
            <a:avLst/>
          </a:prstGeom>
        </p:spPr>
        <p:txBody>
          <a:bodyPr lIns="45720" rIns="45720"/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0015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 smtClean="0"/>
              <a:t>Sponsored by</a:t>
            </a:r>
          </a:p>
          <a:p>
            <a:endParaRPr lang="en-GB" sz="2800" b="1" dirty="0"/>
          </a:p>
        </p:txBody>
      </p:sp>
      <p:sp>
        <p:nvSpPr>
          <p:cNvPr id="5" name="AutoShape 2" descr="data:image/jpeg;base64,/9j/4AAQSkZJRgABAQAAAQABAAD/2wBDAAkGBwgHBgkIBwgKCgkLDRYPDQwMDRsUFRAWIB0iIiAdHx8kKDQsJCYxJx8fLT0tMTU3Ojo6Iys/RD84QzQ5Ojf/2wBDAQoKCg0MDRoPDxo3JR8lNzc3Nzc3Nzc3Nzc3Nzc3Nzc3Nzc3Nzc3Nzc3Nzc3Nzc3Nzc3Nzc3Nzc3Nzc3Nzc3Nzf/wAARCABaAGgDASIAAhEBAxEB/8QAGwABAAIDAQEAAAAAAAAAAAAAAAQFAgMGAQf/xAA1EAACAQMCBAQFAgQHAAAAAAABAgMABBEFIQYSMUETUWGBIjJxkaEHFGKSscEVM0JSotHh/8QAGQEBAAMBAQAAAAAAAAAAAAAAAAECAwQF/8QAJBEAAgIBAwQCAwAAAAAAAAAAAAECEQMSITEEE2GBQfAiUdH/2gAMAwEAAhEDEQA/APuNKUoBSlKAUrTLdQxMEeQBj26nqB/cfetCagjzW0aq2LmIyI2NtsbH1+L8VNMi0TaVUR6jfugJ09lYqCQc7H48j/iv81ZHUp1kKPZuPiYcxBC4DqoOcdwSfb3ppZXWi1pUG21S3nkSPLJI5IVWG5IGSNvLvU1WDDIORUVRZNPg9pSlCRSlKAUpSgMXdUUsxwoGST2FVs1zPeqRpsqoUcrIHXdSCCM/wkDG2/xA1OvLZLu3aF2dQ3RkOGU9iD51EnvrXTStvyMcAbIBsKlbFWmz210yKMEzEzMe779iPfY4yeoArfcXNpYx81zNDbx7nMjBB69aSxC8hUpPIkbjOYjgsPr1Htg1Vy8PcO2ym5vbKzcqPiuL3Ere7yEn81Kpvcq7S2Mm4t4cU4OtWGfSdTUuy1nS784sdRtLg+UUysfsDVQNa4NQcqXmjlf4OQj8bV7BZcG64zi1t9Gu5B83giMuv1xuK0cIpbpoopybpNMv2tomkEvhqJFzyuAMgnYmq1rW809ka0kDwKMFGG+BgDp2A5jtuSa3WekJp5xY3VykWc+DLKZU9uYkr9AQPSpF3qFvaOqTMeYjOAM4FZ3XBpVrcytLuO4AAyr75Vuu3XHmM7ZG1Sahx2cDXC3UZ+bDbdGOMA/YnbpuT1NTKhllfyKUpUEilKUAqBfaXDeSiV2dWAweXuKn0oCri1EJfiwSHEa/ADnfYf0qS+nWUkommt45ZRuryjnK/TPT2qQY0DGQIviYxzY3+9QtPF3Kky6iilSfhBA38/bpQhqzGTWNIgZo5NQs0ZfmXxV2+tZCHSdWiWRY7O7jz8LqFcA+h863y3dnasI5biCE9lZwv4rIxxnM8UcZl5fhfAyffyq11wVq+TRdSx6XahlV3HNyqGcn8nJqK9nHq6R3as0RI5WXGehqTYC4uIJF1KJTvsGUb+1TURY1CooVR0AGwqpc8hjWKJI1+VAAKzpSgFKUoBSlePnlPLjmxtnpQHHcbcaHh+6hsrG3S5u2XxJFbOETfHTucE/QfSsOC+Nn4hmubW5t4obtE8SFUY4kHQ9e4OPv6VEtf0/vZdXuNT1PWm/dSksJLSMKQSMH5s7Y2A8qhWX6cappWqxXum6nbj9vLzReIjZK+TY8xsceddyj03b03v8Avfk8++q7mqvxvjbg3atx7rmiXEdvquiW0Uzx+IFW45tskdRnuDXQ8PanrGvWrPf6aLC2mhWS3njnDlw2/TqNv61V8b8F33EeqQ3lvc28KpbiIrJknIZj2HTeun0+P/BOHrK3uDztaW0cTlO5VQuR6bVnkeHtLSlq+eTXEs3depvSuOCfGFhjRGkycBcsd2P/AHVbrM76RZX+rAtMsFuzi3LcqkgZ69vt3qPrPEml6ZPYx3vMWnIcHkz4CdPEf/auSFz6+hrZrobV9N1LSbUYnkt2VWk2TJHmM+flWCjTTlwzocrTUeUc/wAOfqRZ6pei01C2Fg77RSGXnRj5E4GD5VIg49tufWzeWbww6VJ4ZdH5zKfEZAAMDGSB1Pf3qlb9NJZeHIY2a3i1iJny6MTHKpYkBjjPQ9cbetb+FuD9d0a01dWawM93CqQl2MiAgtksCvr612Th01Nxfr3/AA4oS6pNKS9+iXp3H13q0kg0nh97hUO4a9jjf+U/2rrdKvJ72zWe5sprKQkgwzEFhg4zscV821LgfXb6LwW0jQIH5gRPal4/x0/FdlwLw/ecO6U9rfXYnd351RCSkQwByrn6Z6Cs88MKjcHv98mmCebVU1sdJSlK5DsFKUoBSlKAwdjyN4eC4Gwz3rn9T4hbRNGmvdVQCTm5YIuhlbHT/wB8ql22m3EOpNctIGTLHY7tntVQvD0+sandanxNaxzKgMdjYBwyonXmJ6cx2+n2xpjUbuXBnlcqqHLPm9tfyaqOIL/U75EupbTCqWUeIecHkUHsAvQb7V1f6b8XM8a6JfsDKq4s5GPzYH+Wf7em3YZk8L8Cr+y1Ftf023S5mkbwFVgwiXH+nHTc/gVo4f4Febh65tdX09bLVEbNtepIGbzB+E9jt9MYr0MuTBOMovx9R5uLFnhKMl5+s73TJrqaJjeR8jBttsZH0qbXL6cmv3mixw6tbGG9hfldhIpE47MMHb1BxXQWEUsNpHHO3M4G5zn2rzJKnR6kZalZIpSlQWFKUoBSlKAUpSgFKUoBSlKAUpSgFKUoBSlKA//Z"/>
          <p:cNvSpPr>
            <a:spLocks noChangeAspect="1" noChangeArrowheads="1"/>
          </p:cNvSpPr>
          <p:nvPr/>
        </p:nvSpPr>
        <p:spPr bwMode="auto">
          <a:xfrm>
            <a:off x="155575" y="-411163"/>
            <a:ext cx="9906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48" name="Picture 4" descr="https://file2fly.atns.co.za/AesRepository/images/common/ATN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38" y="4542088"/>
            <a:ext cx="1940967" cy="20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1295400"/>
          </a:xfrm>
        </p:spPr>
        <p:txBody>
          <a:bodyPr/>
          <a:lstStyle/>
          <a:p>
            <a:r>
              <a:rPr lang="en-GB" sz="4000" b="1" dirty="0" smtClean="0"/>
              <a:t>WORKSHOP B – PBN IN THE COCKPIT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“Helping you prepare for PBN Flight Operations”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447799"/>
          </a:xfrm>
        </p:spPr>
        <p:txBody>
          <a:bodyPr>
            <a:normAutofit/>
          </a:bodyPr>
          <a:lstStyle/>
          <a:p>
            <a:r>
              <a:rPr lang="en-GB" dirty="0" smtClean="0"/>
              <a:t>Moderator:  Jeff MacDonald (ICAO)</a:t>
            </a:r>
          </a:p>
          <a:p>
            <a:r>
              <a:rPr lang="en-GB" dirty="0" smtClean="0"/>
              <a:t>17 October 2012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1295400"/>
          </a:xfrm>
        </p:spPr>
        <p:txBody>
          <a:bodyPr/>
          <a:lstStyle/>
          <a:p>
            <a:r>
              <a:rPr lang="en-GB" sz="4000" b="1" dirty="0" smtClean="0"/>
              <a:t>WORKSHOP B – PBN IN THE COCKPIT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“Helping you prepare for PBN Flight Operations”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447799"/>
          </a:xfrm>
        </p:spPr>
        <p:txBody>
          <a:bodyPr>
            <a:normAutofit/>
          </a:bodyPr>
          <a:lstStyle/>
          <a:p>
            <a:r>
              <a:rPr lang="en-GB" dirty="0" smtClean="0"/>
              <a:t>Training Requirements Forum</a:t>
            </a:r>
          </a:p>
          <a:p>
            <a:r>
              <a:rPr lang="en-GB" dirty="0" smtClean="0"/>
              <a:t>Champion:   John Sullivan (CAE)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32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1295400"/>
          </a:xfrm>
        </p:spPr>
        <p:txBody>
          <a:bodyPr/>
          <a:lstStyle/>
          <a:p>
            <a:r>
              <a:rPr lang="en-GB" sz="4000" b="1" dirty="0" smtClean="0"/>
              <a:t>WORKSHOP B – PBN IN THE COCKPIT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“Helping you prepare for PBN Flight Operations”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44779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Closing Remarks and Workshop Summary</a:t>
            </a:r>
          </a:p>
          <a:p>
            <a:r>
              <a:rPr lang="en-GB" dirty="0" smtClean="0"/>
              <a:t>Moderator:   Jeff MacDonald (ICAO)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486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 and Exhibitors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-59244" y="1158137"/>
            <a:ext cx="9260433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2" descr="C:\Users\jmacdonald\AppData\Local\Microsoft\Windows\Temporary Internet Files\Content.Outlook\LKH2VAHY\corp_blu_horz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7769"/>
          <a:stretch/>
        </p:blipFill>
        <p:spPr bwMode="auto">
          <a:xfrm>
            <a:off x="5908031" y="4423416"/>
            <a:ext cx="3231420" cy="10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rebull.biz/images/rebull/final_logos/Honewel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9546"/>
            <a:ext cx="3735233" cy="6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file2fly.atns.co.za/AesRepository/images/common/ATN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7" y="2911356"/>
            <a:ext cx="1444226" cy="155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odigsingapore.com/en/imgs/LOGO_IDS_300_D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75597"/>
            <a:ext cx="3098206" cy="12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keeparthappening.org/images/uploads/Logos/boeing%20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61" y="2564908"/>
            <a:ext cx="4272805" cy="9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atalink.org/Images/CorporateLogos/LogoJPGs/jeppes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41" y="3552838"/>
            <a:ext cx="2912660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ncrypted-tbn2.gstatic.com/images?q=tbn:ANd9GcR8Rof-C0CHQf36C-9sy_HnDawApWxC-J6tVYuuVQ4kN5QaG3GnI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21529"/>
            <a:ext cx="2441556" cy="6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adiola Aerospace">
            <a:hlinkClick r:id="rId9" tooltip="Radiola Aerospac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624352"/>
            <a:ext cx="3333747" cy="7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macdonald\AppData\Local\Microsoft\Windows\Temporary Internet Files\Content.Outlook\LKH2VAHY\avitech logo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11776" r="8982" b="4182"/>
          <a:stretch/>
        </p:blipFill>
        <p:spPr bwMode="auto">
          <a:xfrm>
            <a:off x="6405066" y="2206791"/>
            <a:ext cx="2734385" cy="14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escription: O:\RGA\EVENTS\Events 2012\PBN 2012\6-Confirmed Exhibitors\ENAC\Enac Logo.t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96" y="5432072"/>
            <a:ext cx="1722404" cy="11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S:\Common\Shared\ANB\PBN Symposium\PBN 2012 Sponsor_Exhibitor Directory\CGX-LogoSeul_Noi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25" y="4384501"/>
            <a:ext cx="1621749" cy="11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3" b="18791"/>
          <a:stretch/>
        </p:blipFill>
        <p:spPr bwMode="auto">
          <a:xfrm>
            <a:off x="86732" y="1371600"/>
            <a:ext cx="4369277" cy="120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O:\RGA\EVENTS\Events 2012\PBN 2012\14-Digital Frames\Logos\Monogram_PMS7455_HR_WOR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11" y="5016847"/>
            <a:ext cx="1627689" cy="16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Aim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Interactive learning/education workshop</a:t>
            </a:r>
          </a:p>
          <a:p>
            <a:endParaRPr lang="en-US" dirty="0" smtClean="0"/>
          </a:p>
          <a:p>
            <a:r>
              <a:rPr lang="en-US" dirty="0" smtClean="0"/>
              <a:t>Explore flight operations needs, issues, and concerns</a:t>
            </a:r>
          </a:p>
          <a:p>
            <a:endParaRPr lang="en-US" dirty="0"/>
          </a:p>
          <a:p>
            <a:r>
              <a:rPr lang="en-US" dirty="0" smtClean="0"/>
              <a:t>Provide practical solutions</a:t>
            </a:r>
          </a:p>
          <a:p>
            <a:endParaRPr lang="en-US" dirty="0"/>
          </a:p>
          <a:p>
            <a:r>
              <a:rPr lang="en-US" dirty="0" smtClean="0"/>
              <a:t>Identify future actions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22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Program</a:t>
            </a:r>
            <a:endParaRPr lang="en-CA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06751054"/>
              </p:ext>
            </p:extLst>
          </p:nvPr>
        </p:nvGraphicFramePr>
        <p:xfrm>
          <a:off x="1403648" y="1412776"/>
          <a:ext cx="672040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“Your Champions”</a:t>
            </a:r>
            <a:endParaRPr lang="en-CA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57636203"/>
              </p:ext>
            </p:extLst>
          </p:nvPr>
        </p:nvGraphicFramePr>
        <p:xfrm>
          <a:off x="1403648" y="1412776"/>
          <a:ext cx="672040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3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r>
              <a:rPr lang="en-US" sz="3600" dirty="0" smtClean="0"/>
              <a:t>Questions can be submitted directly by email to: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>
                <a:hlinkClick r:id="rId2"/>
              </a:rPr>
              <a:t>pbn@icao.int</a:t>
            </a:r>
            <a:endParaRPr lang="en-US" sz="3200" dirty="0" smtClean="0"/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dirty="0" smtClean="0"/>
              <a:t>Or you can use the microphone available in the aisles </a:t>
            </a:r>
          </a:p>
          <a:p>
            <a:pPr marL="457200" lvl="1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32657"/>
            <a:ext cx="9144000" cy="1143000"/>
          </a:xfrm>
        </p:spPr>
        <p:txBody>
          <a:bodyPr/>
          <a:lstStyle/>
          <a:p>
            <a:r>
              <a:rPr lang="en-US" dirty="0" smtClean="0"/>
              <a:t>Questions for the Panel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78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1295400"/>
          </a:xfrm>
        </p:spPr>
        <p:txBody>
          <a:bodyPr/>
          <a:lstStyle/>
          <a:p>
            <a:r>
              <a:rPr lang="en-GB" sz="4000" b="1" dirty="0" smtClean="0"/>
              <a:t>WORKSHOP B – PBN IN THE COCKPIT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“Helping you prepare for PBN Flight Operations”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44779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Flight Operations Requirements Forum</a:t>
            </a:r>
          </a:p>
          <a:p>
            <a:r>
              <a:rPr lang="en-GB" dirty="0" smtClean="0"/>
              <a:t>Champion:   Pedro Rivas (IFALPA)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821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45277"/>
            <a:ext cx="9144000" cy="188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933450"/>
          </a:xfrm>
        </p:spPr>
        <p:txBody>
          <a:bodyPr/>
          <a:lstStyle/>
          <a:p>
            <a:r>
              <a:rPr lang="en-GB" sz="4400" b="1" dirty="0" smtClean="0"/>
              <a:t>COFFEE / REFRESHMENT BREAK</a:t>
            </a:r>
            <a:endParaRPr lang="en-GB" sz="4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0322" y="3733800"/>
            <a:ext cx="7772400" cy="2743200"/>
          </a:xfrm>
          <a:prstGeom prst="rect">
            <a:avLst/>
          </a:prstGeom>
        </p:spPr>
        <p:txBody>
          <a:bodyPr lIns="45720" rIns="45720"/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0015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 smtClean="0"/>
              <a:t>Sponsored by</a:t>
            </a:r>
          </a:p>
          <a:p>
            <a:endParaRPr lang="en-GB" sz="2800" b="1" dirty="0"/>
          </a:p>
        </p:txBody>
      </p:sp>
      <p:pic>
        <p:nvPicPr>
          <p:cNvPr id="3081" name="Picture 9" descr="http://www.rebull.biz/images/rebull/final_logos/Honewel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13561"/>
            <a:ext cx="3665562" cy="6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3" b="18791"/>
          <a:stretch/>
        </p:blipFill>
        <p:spPr bwMode="auto">
          <a:xfrm>
            <a:off x="16823" y="5025026"/>
            <a:ext cx="5257800" cy="14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3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1295400"/>
          </a:xfrm>
        </p:spPr>
        <p:txBody>
          <a:bodyPr/>
          <a:lstStyle/>
          <a:p>
            <a:r>
              <a:rPr lang="en-GB" sz="4000" b="1" dirty="0" smtClean="0"/>
              <a:t>WORKSHOP B – PBN IN THE COCKPIT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“Helping you prepare for PBN Flight Operations”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44779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Flight Operations Requirements Forum</a:t>
            </a:r>
          </a:p>
          <a:p>
            <a:r>
              <a:rPr lang="en-GB" dirty="0" smtClean="0"/>
              <a:t>Champion:   Pedro Rivas (IFALPA)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450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ABA34D18A9B640A35D161413C54196" ma:contentTypeVersion="1" ma:contentTypeDescription="Create a new document." ma:contentTypeScope="" ma:versionID="7bcc6cff724eea0ae71970f074644da6">
  <xsd:schema xmlns:xsd="http://www.w3.org/2001/XMLSchema" xmlns:xs="http://www.w3.org/2001/XMLSchema" xmlns:p="http://schemas.microsoft.com/office/2006/metadata/properties" xmlns:ns2="722b93ef-0702-4c0a-954e-5321a47ab036" targetNamespace="http://schemas.microsoft.com/office/2006/metadata/properties" ma:root="true" ma:fieldsID="d595b4f45a32baa3d416931678d23679" ns2:_="">
    <xsd:import namespace="722b93ef-0702-4c0a-954e-5321a47ab036"/>
    <xsd:element name="properties">
      <xsd:complexType>
        <xsd:sequence>
          <xsd:element name="documentManagement">
            <xsd:complexType>
              <xsd:all>
                <xsd:element ref="ns2:Thumbn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b93ef-0702-4c0a-954e-5321a47ab036" elementFormDefault="qualified">
    <xsd:import namespace="http://schemas.microsoft.com/office/2006/documentManagement/types"/>
    <xsd:import namespace="http://schemas.microsoft.com/office/infopath/2007/PartnerControls"/>
    <xsd:element name="Thumbnails" ma:index="8" nillable="true" ma:displayName="Thumbnails" ma:format="Image" ma:internalName="Thumbnail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s xmlns="722b93ef-0702-4c0a-954e-5321a47ab036">
      <Url>http://www.icao.int/Meetings/PBN-Symposium/PublishingImages/_w/thumbnail%20PPT%20template_png.jpg</Url>
      <Description xsi:nil="true"/>
    </Thumbnail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43A60E-5705-4FAA-A27E-27E014859DDE}"/>
</file>

<file path=customXml/itemProps2.xml><?xml version="1.0" encoding="utf-8"?>
<ds:datastoreItem xmlns:ds="http://schemas.openxmlformats.org/officeDocument/2006/customXml" ds:itemID="{595560DD-7BA6-4BEA-BC7D-6E2C7DBE1D51}"/>
</file>

<file path=customXml/itemProps3.xml><?xml version="1.0" encoding="utf-8"?>
<ds:datastoreItem xmlns:ds="http://schemas.openxmlformats.org/officeDocument/2006/customXml" ds:itemID="{38F08E53-9634-4547-B872-5B866D743E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343</Words>
  <Application>Microsoft Office PowerPoint</Application>
  <PresentationFormat>On-screen Show (4:3)</PresentationFormat>
  <Paragraphs>100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ICAO</vt:lpstr>
      <vt:lpstr>Sponsors and Exhibitors</vt:lpstr>
      <vt:lpstr>WORKSHOP B – PBN IN THE COCKPIT “Helping you prepare for PBN Flight Operations”</vt:lpstr>
      <vt:lpstr>Workshop Aim</vt:lpstr>
      <vt:lpstr>Workshop Program</vt:lpstr>
      <vt:lpstr>“Your Champions”</vt:lpstr>
      <vt:lpstr>Questions for the Panel</vt:lpstr>
      <vt:lpstr>WORKSHOP B – PBN IN THE COCKPIT “Helping you prepare for PBN Flight Operations”</vt:lpstr>
      <vt:lpstr>COFFEE / REFRESHMENT BREAK</vt:lpstr>
      <vt:lpstr>WORKSHOP B – PBN IN THE COCKPIT “Helping you prepare for PBN Flight Operations”</vt:lpstr>
      <vt:lpstr>Sponsors and Exhibitors</vt:lpstr>
      <vt:lpstr>WORKSHOP B – PBN IN THE COCKPIT “Helping you prepare for PBN Flight Operations”</vt:lpstr>
      <vt:lpstr>Today’s Workshop Program</vt:lpstr>
      <vt:lpstr>Questions for the Panel</vt:lpstr>
      <vt:lpstr>WORKSHOP B – PBN IN THE COCKPIT “Helping you prepare for PBN Flight Operations”</vt:lpstr>
      <vt:lpstr>COFFEE / REFRESHMENT BREAK</vt:lpstr>
      <vt:lpstr>WORKSHOP B – PBN IN THE COCKPIT “Helping you prepare for PBN Flight Operations”</vt:lpstr>
      <vt:lpstr>LUNCH</vt:lpstr>
      <vt:lpstr>WORKSHOP B – PBN IN THE COCKPIT “Helping you prepare for PBN Flight Operations”</vt:lpstr>
      <vt:lpstr>COFFEE / REFRESHMENT BREAK</vt:lpstr>
      <vt:lpstr>WORKSHOP B – PBN IN THE COCKPIT “Helping you prepare for PBN Flight Operations”</vt:lpstr>
      <vt:lpstr>WORKSHOP B – PBN IN THE COCKPIT “Helping you prepare for PBN Flight Operations”</vt:lpstr>
      <vt:lpstr>Sponsors and Exhibitors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Macdonald, Jeff</cp:lastModifiedBy>
  <cp:revision>47</cp:revision>
  <cp:lastPrinted>2012-10-17T12:18:51Z</cp:lastPrinted>
  <dcterms:created xsi:type="dcterms:W3CDTF">2010-09-24T14:59:54Z</dcterms:created>
  <dcterms:modified xsi:type="dcterms:W3CDTF">2012-10-17T13:56:40Z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0x010100E1ABA34D18A9B640A35D161413C54196</vt:lpwstr>
  </property>
</Properties>
</file>